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95" r:id="rId2"/>
    <p:sldId id="334" r:id="rId3"/>
    <p:sldId id="329" r:id="rId4"/>
    <p:sldId id="330" r:id="rId5"/>
    <p:sldId id="310" r:id="rId6"/>
    <p:sldId id="339" r:id="rId7"/>
    <p:sldId id="335" r:id="rId8"/>
    <p:sldId id="311" r:id="rId9"/>
    <p:sldId id="312" r:id="rId10"/>
    <p:sldId id="313" r:id="rId11"/>
    <p:sldId id="314" r:id="rId12"/>
    <p:sldId id="315" r:id="rId13"/>
    <p:sldId id="336" r:id="rId14"/>
    <p:sldId id="337" r:id="rId15"/>
    <p:sldId id="338" r:id="rId16"/>
    <p:sldId id="316" r:id="rId17"/>
    <p:sldId id="305" r:id="rId18"/>
    <p:sldId id="306" r:id="rId19"/>
    <p:sldId id="327" r:id="rId20"/>
    <p:sldId id="307" r:id="rId21"/>
    <p:sldId id="308" r:id="rId22"/>
    <p:sldId id="309" r:id="rId23"/>
    <p:sldId id="325" r:id="rId24"/>
  </p:sldIdLst>
  <p:sldSz cx="9144000" cy="6858000" type="screen4x3"/>
  <p:notesSz cx="7099300" cy="10223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.7\Presidencia\PACO%20CASERO\Estad&#237;sticas\ESTADISTICAS\A&#209;O%202015\Mercado%20Global%20de%20Alimentos%20Ecologic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ln w="6350"/>
      </c:spPr>
    </c:sideWall>
    <c:backWall>
      <c:thickness val="0"/>
      <c:spPr>
        <a:ln w="6350"/>
      </c:spPr>
    </c:backWall>
    <c:plotArea>
      <c:layout/>
      <c:bar3DChart>
        <c:barDir val="col"/>
        <c:grouping val="clustered"/>
        <c:varyColors val="0"/>
        <c:ser>
          <c:idx val="1"/>
          <c:order val="0"/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FF66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0802469135802606E-2"/>
                  <c:y val="-2.6697255227862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4691358024691558E-2"/>
                  <c:y val="-2.9663616919846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18518518518677E-2"/>
                  <c:y val="-3.262997861183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604938271605225E-2"/>
                  <c:y val="-2.076453184389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432098765432226E-2"/>
                  <c:y val="-2.3730893535877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518518518518677E-2"/>
                  <c:y val="-3.262997861183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0802469135802606E-2"/>
                  <c:y val="-3.559634030381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ln w="3175"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Hoja1!$B$1:$I$1</c:f>
              <c:numCache>
                <c:formatCode>General</c:formatCode>
                <c:ptCount val="8"/>
                <c:pt idx="0">
                  <c:v>2002</c:v>
                </c:pt>
                <c:pt idx="1">
                  <c:v>2005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Hoja1!$B$2:$I$2</c:f>
              <c:numCache>
                <c:formatCode>0.0</c:formatCode>
                <c:ptCount val="8"/>
                <c:pt idx="0">
                  <c:v>23</c:v>
                </c:pt>
                <c:pt idx="1">
                  <c:v>33.200000000000003</c:v>
                </c:pt>
                <c:pt idx="2">
                  <c:v>50.9</c:v>
                </c:pt>
                <c:pt idx="3">
                  <c:v>54.9</c:v>
                </c:pt>
                <c:pt idx="4">
                  <c:v>59.1</c:v>
                </c:pt>
                <c:pt idx="5">
                  <c:v>62.8</c:v>
                </c:pt>
                <c:pt idx="6">
                  <c:v>66.400000000000006</c:v>
                </c:pt>
                <c:pt idx="7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16170080"/>
        <c:axId val="1616435584"/>
        <c:axId val="0"/>
      </c:bar3DChart>
      <c:catAx>
        <c:axId val="16161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es-ES"/>
          </a:p>
        </c:txPr>
        <c:crossAx val="1616435584"/>
        <c:crosses val="autoZero"/>
        <c:auto val="1"/>
        <c:lblAlgn val="ctr"/>
        <c:lblOffset val="100"/>
        <c:noMultiLvlLbl val="0"/>
      </c:catAx>
      <c:valAx>
        <c:axId val="1616435584"/>
        <c:scaling>
          <c:orientation val="minMax"/>
        </c:scaling>
        <c:delete val="0"/>
        <c:axPos val="l"/>
        <c:majorGridlines/>
        <c:numFmt formatCode="0.0" sourceLinked="1"/>
        <c:majorTickMark val="none"/>
        <c:minorTickMark val="none"/>
        <c:tickLblPos val="nextTo"/>
        <c:crossAx val="161617008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invertIfNegative val="0"/>
          <c:dLbls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1.668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2.020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2.065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2.375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2.430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4.380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en-US" smtClean="0"/>
                      <a:t>7.550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24.347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Hoja1!$A$2:$A$15</c:f>
              <c:strCache>
                <c:ptCount val="14"/>
                <c:pt idx="0">
                  <c:v>HOLANDA</c:v>
                </c:pt>
                <c:pt idx="1">
                  <c:v>DINAMARCA</c:v>
                </c:pt>
                <c:pt idx="2">
                  <c:v>ESPAÑA</c:v>
                </c:pt>
                <c:pt idx="3">
                  <c:v>JAPÓN</c:v>
                </c:pt>
                <c:pt idx="4">
                  <c:v>SUECIA</c:v>
                </c:pt>
                <c:pt idx="5">
                  <c:v>AUSTRIA</c:v>
                </c:pt>
                <c:pt idx="6">
                  <c:v>SUIZA</c:v>
                </c:pt>
                <c:pt idx="7">
                  <c:v>ITALIA</c:v>
                </c:pt>
                <c:pt idx="8">
                  <c:v>REINO UNIDO</c:v>
                </c:pt>
                <c:pt idx="9">
                  <c:v>CANADÁ</c:v>
                </c:pt>
                <c:pt idx="10">
                  <c:v>CHINA</c:v>
                </c:pt>
                <c:pt idx="11">
                  <c:v>FRANCIA</c:v>
                </c:pt>
                <c:pt idx="12">
                  <c:v>ALEMANIA</c:v>
                </c:pt>
                <c:pt idx="13">
                  <c:v>ESTADOS UNIDOS</c:v>
                </c:pt>
              </c:strCache>
            </c:strRef>
          </c:cat>
          <c:val>
            <c:numRef>
              <c:f>Hoja1!$B$2:$B$15</c:f>
              <c:numCache>
                <c:formatCode>#,##0</c:formatCode>
                <c:ptCount val="14"/>
                <c:pt idx="0">
                  <c:v>840</c:v>
                </c:pt>
                <c:pt idx="1">
                  <c:v>917</c:v>
                </c:pt>
                <c:pt idx="2">
                  <c:v>998</c:v>
                </c:pt>
                <c:pt idx="3">
                  <c:v>1000</c:v>
                </c:pt>
                <c:pt idx="4">
                  <c:v>1018</c:v>
                </c:pt>
                <c:pt idx="5">
                  <c:v>1065</c:v>
                </c:pt>
                <c:pt idx="6">
                  <c:v>1668</c:v>
                </c:pt>
                <c:pt idx="7">
                  <c:v>2020</c:v>
                </c:pt>
                <c:pt idx="8">
                  <c:v>2065</c:v>
                </c:pt>
                <c:pt idx="9">
                  <c:v>2375</c:v>
                </c:pt>
                <c:pt idx="10">
                  <c:v>2430</c:v>
                </c:pt>
                <c:pt idx="11">
                  <c:v>4380</c:v>
                </c:pt>
                <c:pt idx="12">
                  <c:v>7550</c:v>
                </c:pt>
                <c:pt idx="13">
                  <c:v>24347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69934272"/>
        <c:axId val="1869941344"/>
      </c:barChart>
      <c:catAx>
        <c:axId val="1869934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69941344"/>
        <c:crosses val="autoZero"/>
        <c:auto val="1"/>
        <c:lblAlgn val="ctr"/>
        <c:lblOffset val="100"/>
        <c:noMultiLvlLbl val="0"/>
      </c:catAx>
      <c:valAx>
        <c:axId val="1869941344"/>
        <c:scaling>
          <c:orientation val="minMax"/>
        </c:scaling>
        <c:delete val="0"/>
        <c:axPos val="b"/>
        <c:majorGridlines/>
        <c:numFmt formatCode="#,##0" sourceLinked="1"/>
        <c:majorTickMark val="none"/>
        <c:minorTickMark val="none"/>
        <c:tickLblPos val="nextTo"/>
        <c:crossAx val="1869934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Hoja1!$A$2:$A$12</c:f>
              <c:strCache>
                <c:ptCount val="10"/>
                <c:pt idx="0">
                  <c:v>FRANCIA</c:v>
                </c:pt>
                <c:pt idx="1">
                  <c:v>CANADA</c:v>
                </c:pt>
                <c:pt idx="2">
                  <c:v>ESTADOS UNIDOS</c:v>
                </c:pt>
                <c:pt idx="3">
                  <c:v>ALEMANIA</c:v>
                </c:pt>
                <c:pt idx="4">
                  <c:v>SUECIA</c:v>
                </c:pt>
                <c:pt idx="5">
                  <c:v>AUSTRIA</c:v>
                </c:pt>
                <c:pt idx="6">
                  <c:v>LIECHTENTEIN</c:v>
                </c:pt>
                <c:pt idx="7">
                  <c:v>LUXEMBURGO</c:v>
                </c:pt>
                <c:pt idx="8">
                  <c:v>DINAMARCA</c:v>
                </c:pt>
                <c:pt idx="9">
                  <c:v>SUIZA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61</c:v>
                </c:pt>
                <c:pt idx="1">
                  <c:v>71</c:v>
                </c:pt>
                <c:pt idx="2">
                  <c:v>77</c:v>
                </c:pt>
                <c:pt idx="3">
                  <c:v>93</c:v>
                </c:pt>
                <c:pt idx="4">
                  <c:v>106</c:v>
                </c:pt>
                <c:pt idx="5">
                  <c:v>127</c:v>
                </c:pt>
                <c:pt idx="6">
                  <c:v>129</c:v>
                </c:pt>
                <c:pt idx="7">
                  <c:v>157</c:v>
                </c:pt>
                <c:pt idx="8">
                  <c:v>163</c:v>
                </c:pt>
                <c:pt idx="9">
                  <c:v>210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Hoja1!$A$2:$A$12</c:f>
              <c:strCache>
                <c:ptCount val="10"/>
                <c:pt idx="0">
                  <c:v>FRANCIA</c:v>
                </c:pt>
                <c:pt idx="1">
                  <c:v>CANADA</c:v>
                </c:pt>
                <c:pt idx="2">
                  <c:v>ESTADOS UNIDOS</c:v>
                </c:pt>
                <c:pt idx="3">
                  <c:v>ALEMANIA</c:v>
                </c:pt>
                <c:pt idx="4">
                  <c:v>SUECIA</c:v>
                </c:pt>
                <c:pt idx="5">
                  <c:v>AUSTRIA</c:v>
                </c:pt>
                <c:pt idx="6">
                  <c:v>LIECHTENTEIN</c:v>
                </c:pt>
                <c:pt idx="7">
                  <c:v>LUXEMBURGO</c:v>
                </c:pt>
                <c:pt idx="8">
                  <c:v>DINAMARCA</c:v>
                </c:pt>
                <c:pt idx="9">
                  <c:v>SUIZA</c:v>
                </c:pt>
              </c:strCache>
            </c:strRef>
          </c:cat>
          <c:val>
            <c:numRef>
              <c:f>Hoja1!$C$2:$C$12</c:f>
              <c:numCache>
                <c:formatCode>General</c:formatCode>
                <c:ptCount val="11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69939712"/>
        <c:axId val="1869934816"/>
      </c:barChart>
      <c:catAx>
        <c:axId val="1869939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869934816"/>
        <c:crosses val="autoZero"/>
        <c:auto val="1"/>
        <c:lblAlgn val="ctr"/>
        <c:lblOffset val="100"/>
        <c:noMultiLvlLbl val="0"/>
      </c:catAx>
      <c:valAx>
        <c:axId val="186993481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1869939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2951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2951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40BCE923-1A93-4929-B0F3-F39ECEB937B3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710552"/>
            <a:ext cx="3076363" cy="51295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021295" y="9710552"/>
            <a:ext cx="3076363" cy="512950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802FCC4B-3CD9-4253-A1E4-68C74B35369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138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fld id="{F2E775A2-129E-46E4-B5C5-0F29BEB9A039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56163"/>
            <a:ext cx="5679440" cy="4600575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1055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10550"/>
            <a:ext cx="3076363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fld id="{7D80FF3D-EE68-4946-BF16-CDE15344ACD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425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509B-9484-4182-A386-552747B4671B}" type="slidenum">
              <a:rPr lang="es-ES" smtClean="0">
                <a:ea typeface="ＭＳ Ｐゴシック" pitchFamily="34" charset="-128"/>
              </a:rPr>
              <a:pPr/>
              <a:t>1</a:t>
            </a:fld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192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509B-9484-4182-A386-552747B4671B}" type="slidenum">
              <a:rPr lang="es-ES" smtClean="0">
                <a:ea typeface="ＭＳ Ｐゴシック" pitchFamily="34" charset="-128"/>
              </a:rPr>
              <a:pPr/>
              <a:t>2</a:t>
            </a:fld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5611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56F26D-7E5E-405C-B7FA-25A58E545D47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5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509B-9484-4182-A386-552747B4671B}" type="slidenum">
              <a:rPr lang="es-ES" smtClean="0">
                <a:ea typeface="ＭＳ Ｐゴシック" pitchFamily="34" charset="-128"/>
              </a:rPr>
              <a:pPr/>
              <a:t>5</a:t>
            </a:fld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956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509B-9484-4182-A386-552747B4671B}" type="slidenum">
              <a:rPr lang="es-ES" smtClean="0">
                <a:ea typeface="ＭＳ Ｐゴシック" pitchFamily="34" charset="-128"/>
              </a:rPr>
              <a:pPr/>
              <a:t>12</a:t>
            </a:fld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15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0D509B-9484-4182-A386-552747B4671B}" type="slidenum">
              <a:rPr lang="es-ES" smtClean="0">
                <a:ea typeface="ＭＳ Ｐゴシック" pitchFamily="34" charset="-128"/>
              </a:rPr>
              <a:pPr/>
              <a:t>17</a:t>
            </a:fld>
            <a:endParaRPr lang="es-E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8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57348" name="3 Marcador de pie de página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s-ES" smtClean="0">
                <a:ea typeface="ＭＳ Ｐゴシック" pitchFamily="34" charset="-128"/>
              </a:rPr>
              <a:t>Fuente: Datos recopilados por la Universidad de Aberystwyth, FIBL Y ZMP</a:t>
            </a:r>
          </a:p>
        </p:txBody>
      </p:sp>
    </p:spTree>
    <p:extLst>
      <p:ext uri="{BB962C8B-B14F-4D97-AF65-F5344CB8AC3E}">
        <p14:creationId xmlns:p14="http://schemas.microsoft.com/office/powerpoint/2010/main" val="189124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98014-C031-4964-ACB2-710CB58F8786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818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936104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Fuente: Datos recopilados por la Universidad de Aberystwyth, FIBL Y ZMP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BA6AA-2739-40D7-9B78-9FAC536EB4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" name="Picture 7" descr="LOGO SOLO CON CAAE 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178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sharepoint/Documentos%20compartidos/Herramientas%20de%20Trabajo/Manual%20de%20identidad%20corporativa%20y%20sus%20documentos/Ecovalia/logotipos/logotipos%20en%20jpg/logo_horizontal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4016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ctr" rtl="0" eaLnBrk="1" latinLnBrk="0" hangingPunct="1">
              <a:spcBef>
                <a:spcPct val="20000"/>
              </a:spcBef>
              <a:defRPr kumimoji="0" lang="es-ES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es-ES"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5D81649-904C-4019-9F2E-3287F674F26F}" type="datetimeFigureOut">
              <a:rPr lang="es-ES"/>
              <a:pPr>
                <a:defRPr/>
              </a:pPr>
              <a:t>23/06/2015</a:t>
            </a:fld>
            <a:endParaRPr lang="es-ES"/>
          </a:p>
        </p:txBody>
      </p:sp>
      <p:sp>
        <p:nvSpPr>
          <p:cNvPr id="5" name="Rectangl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FA2880A-15DC-4EBF-A68A-C61817B392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13"/>
          <p:cNvSpPr>
            <a:spLocks noGrp="1"/>
          </p:cNvSpPr>
          <p:nvPr>
            <p:ph type="ftr" sz="quarter" idx="18"/>
          </p:nvPr>
        </p:nvSpPr>
        <p:spPr>
          <a:xfrm rot="16200000">
            <a:off x="7296151" y="3698875"/>
            <a:ext cx="29337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Fuente: Datos recopilados por la Universidad de Aberystwyth, FIBL Y ZMP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4E04-5829-4E06-90CD-60233725F7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13517-CC07-4862-B047-0003BFDCC8E0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7AA1-A72A-41E3-96B8-A02B16C4E0F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258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4FA73-34E5-4AD4-B519-A004A015AF1C}" type="datetimeFigureOut">
              <a:rPr lang="es-ES" smtClean="0"/>
              <a:pPr/>
              <a:t>23/06/2015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DB607-14E8-4ACB-8D11-2F67A55B6AB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11" Type="http://schemas.openxmlformats.org/officeDocument/2006/relationships/image" Target="../media/image14.wmf"/><Relationship Id="rId5" Type="http://schemas.openxmlformats.org/officeDocument/2006/relationships/image" Target="../media/image8.emf"/><Relationship Id="rId1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oleObject" Target="../embeddings/Hoja_de_c_lculo_de_Microsoft_Excel_97-20031.xls"/><Relationship Id="rId9" Type="http://schemas.openxmlformats.org/officeDocument/2006/relationships/image" Target="../media/image12.jpeg"/><Relationship Id="rId1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91188" y="2095500"/>
            <a:ext cx="5181600" cy="990600"/>
          </a:xfrm>
        </p:spPr>
        <p:txBody>
          <a:bodyPr/>
          <a:lstStyle/>
          <a:p>
            <a:endParaRPr smtClean="0"/>
          </a:p>
        </p:txBody>
      </p:sp>
      <p:pic>
        <p:nvPicPr>
          <p:cNvPr id="13315" name="7 Marcador de posición de imagen" descr="Manual Identidad ECOVALIAmai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30107" t="1071" r="2608" b="18375"/>
          <a:stretch>
            <a:fillRect/>
          </a:stretch>
        </p:blipFill>
        <p:spPr>
          <a:xfrm>
            <a:off x="-285750" y="0"/>
            <a:ext cx="9515475" cy="6867525"/>
          </a:xfrm>
          <a:ln w="9525"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96875" y="2492375"/>
            <a:ext cx="9685338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Primer Congreso de </a:t>
            </a:r>
          </a:p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FRUTOS ROJOS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60350" y="6107113"/>
            <a:ext cx="575151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2686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39552" y="594928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Álvaro Barrera Fernández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Presidente</a:t>
            </a:r>
            <a:endParaRPr lang="es-E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04056"/>
          </a:xfrm>
        </p:spPr>
        <p:txBody>
          <a:bodyPr>
            <a:noAutofit/>
          </a:bodyPr>
          <a:lstStyle/>
          <a:p>
            <a:r>
              <a:rPr lang="es-ES" sz="1600" b="1" dirty="0" smtClean="0"/>
              <a:t>SUPERFICIE EN AGRICULTURA Y GANADERÍA ECOLÓGICA EN LOS PAISES DE LA UNIÓN EUROPEA. AÑO 2012-2013 </a:t>
            </a:r>
            <a:endParaRPr lang="es-ES" sz="16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467545" y="1691022"/>
          <a:ext cx="8280918" cy="5050346"/>
        </p:xfrm>
        <a:graphic>
          <a:graphicData uri="http://schemas.openxmlformats.org/drawingml/2006/table">
            <a:tbl>
              <a:tblPr/>
              <a:tblGrid>
                <a:gridCol w="1656183"/>
                <a:gridCol w="1656184"/>
                <a:gridCol w="1600565"/>
                <a:gridCol w="1683993"/>
                <a:gridCol w="1683993"/>
              </a:tblGrid>
              <a:tr h="17629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PAISES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(HAS)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(HAS)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DIFERENCIA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2012-2013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% ECOLÓGICO-CONVENCIONAL 2013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1.593.197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1.610.129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16.932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1.167.362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1.317.177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149.815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ALEMANIA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1.034.355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1.060.669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26.314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1.032.941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1.060.756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27.815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661.956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661.956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REINO UNIDO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590.009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567.751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-22.258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537.706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526.689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-11.017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SUECIA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477.685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500.996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23.311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R. CHECA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468.670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474.231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5.561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GRECIA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462.618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383.606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-79.012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RUMANIA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288.261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288.261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PORTUGAL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200.151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271.532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71.381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FINLANDIA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197.751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206.170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8.419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LETONIA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195.658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200.433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4.775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DINAMARCA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175.113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169.298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-5815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ESLOVAQUIA (2011)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166.700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166.700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LITUANIA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156.539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166.330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9.791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ESTONIA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144.150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151.256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7.106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HUNGRIA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130.609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140.292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9.683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OTROS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274.779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308.715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-33.936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29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6503" marR="6503" marT="6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9.956.210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10.232.947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276.737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503" marR="6503" marT="65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4500562" y="2071678"/>
            <a:ext cx="928694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8072462" y="2285992"/>
            <a:ext cx="78581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20080"/>
          </a:xfrm>
        </p:spPr>
        <p:txBody>
          <a:bodyPr/>
          <a:lstStyle/>
          <a:p>
            <a:r>
              <a:rPr lang="es-ES" sz="2000" b="1" dirty="0" smtClean="0"/>
              <a:t>SUPERFICIE Y OPERADORES (PRODUCTORES, INDUSTRIAS Y COMERCIALIZADORAS) EN LOS PRINCIPALES PAISES EUROPEOS. AÑO 2013</a:t>
            </a:r>
            <a:endParaRPr lang="es-ES" sz="2000" dirty="0"/>
          </a:p>
        </p:txBody>
      </p:sp>
      <p:graphicFrame>
        <p:nvGraphicFramePr>
          <p:cNvPr id="6" name="5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457200" y="2348881"/>
          <a:ext cx="8136902" cy="4254955"/>
        </p:xfrm>
        <a:graphic>
          <a:graphicData uri="http://schemas.openxmlformats.org/drawingml/2006/table">
            <a:tbl>
              <a:tblPr/>
              <a:tblGrid>
                <a:gridCol w="1311833"/>
                <a:gridCol w="1613198"/>
                <a:gridCol w="1613198"/>
                <a:gridCol w="1664803"/>
                <a:gridCol w="1933870"/>
              </a:tblGrid>
              <a:tr h="6425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 HAS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PRODUCTORES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ELABORADORES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COMERCIALIZADORAS IMPORT.-EXPORT.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1.621.898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30.502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2.842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1.317.177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45.969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10.610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1.060.756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25.467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9.297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ALEMANIA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1.060.669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23.271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8.293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POLONIA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661.956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25.944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REINO UNIDO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567.751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2.332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526.689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21.810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SUECIA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500.996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5.584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266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R. CHECA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474.231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3.910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488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12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Fuente: </a:t>
                      </a:r>
                      <a:r>
                        <a:rPr lang="es-E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Fibl-Ifoam</a:t>
                      </a:r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s-ES" sz="11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" name="Picture 7" descr="LOGO SOLO CON CAA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170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2008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5643570" y="3357562"/>
            <a:ext cx="114300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91188" y="2095500"/>
            <a:ext cx="5181600" cy="990600"/>
          </a:xfrm>
        </p:spPr>
        <p:txBody>
          <a:bodyPr/>
          <a:lstStyle/>
          <a:p>
            <a:endParaRPr smtClean="0"/>
          </a:p>
        </p:txBody>
      </p:sp>
      <p:pic>
        <p:nvPicPr>
          <p:cNvPr id="13315" name="7 Marcador de posición de imagen" descr="Manual Identidad ECOVALIAmai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30107" t="1071" r="2608" b="18375"/>
          <a:stretch>
            <a:fillRect/>
          </a:stretch>
        </p:blipFill>
        <p:spPr>
          <a:xfrm>
            <a:off x="-285750" y="0"/>
            <a:ext cx="9515475" cy="6867525"/>
          </a:xfrm>
          <a:ln w="9525"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96875" y="2492375"/>
            <a:ext cx="9685338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La Agricultura Ecológica </a:t>
            </a:r>
          </a:p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En ESPAÑA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60350" y="6107113"/>
            <a:ext cx="575151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2686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720080"/>
          </a:xfrm>
        </p:spPr>
        <p:txBody>
          <a:bodyPr>
            <a:normAutofit/>
          </a:bodyPr>
          <a:lstStyle/>
          <a:p>
            <a:r>
              <a:rPr lang="es-ES" sz="1500" b="1" dirty="0" smtClean="0"/>
              <a:t>SUPERFICIE (HAS) DE BERRIES Y FRESAS DE PRODUCCIÓN ECOLÓGICA EN ANDALUCÍA Y EN  CASTILLA Y LEÓN. AÑO 2013.</a:t>
            </a:r>
            <a:endParaRPr lang="es-ES" sz="15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475656" y="1863322"/>
          <a:ext cx="6408712" cy="4806038"/>
        </p:xfrm>
        <a:graphic>
          <a:graphicData uri="http://schemas.openxmlformats.org/drawingml/2006/table">
            <a:tbl>
              <a:tblPr/>
              <a:tblGrid>
                <a:gridCol w="2016040"/>
                <a:gridCol w="2196336"/>
                <a:gridCol w="2196336"/>
              </a:tblGrid>
              <a:tr h="268867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PROVINCIA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BERRIES (HAS)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FRESAS (HAS)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ALMERÍA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CÁDIZ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0.23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CÓRDOBA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GRANADA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42.08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HUELVA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2.15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97.58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JAÉN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MÁLAGA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1.06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2.73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SEVILLA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 ANDALUCÍA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45.29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100.64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ÁVILA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0.06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BURGOS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0.06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LEÓN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2.11</a:t>
                      </a:r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PALENCIA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SALAMANCA</a:t>
                      </a:r>
                      <a:endParaRPr lang="es-ES" sz="12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SEGOVIA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SORIA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1.71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VALLADOLID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0.35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ZAMORA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329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CASTILLA Y LEÓN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3.96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0.49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91">
                <a:tc>
                  <a:txBody>
                    <a:bodyPr/>
                    <a:lstStyle/>
                    <a:p>
                      <a:pPr algn="l" fontAlgn="t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9546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Fuente: MAGRAMA</a:t>
                      </a:r>
                    </a:p>
                    <a:p>
                      <a:pPr algn="l" fontAlgn="b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720080"/>
          </a:xfrm>
        </p:spPr>
        <p:txBody>
          <a:bodyPr>
            <a:normAutofit/>
          </a:bodyPr>
          <a:lstStyle/>
          <a:p>
            <a:r>
              <a:rPr lang="es-ES" sz="1500" b="1" dirty="0" smtClean="0"/>
              <a:t>SUPERFICIE (HAS) DE BERRIES Y FRESAS DE PRODUCCIÓN ECOLÓGICA POR COMUNIDAD AUTÓNOMA. AÑO 2013.</a:t>
            </a:r>
            <a:endParaRPr lang="es-ES" sz="15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1475656" y="1767129"/>
          <a:ext cx="6192690" cy="4872525"/>
        </p:xfrm>
        <a:graphic>
          <a:graphicData uri="http://schemas.openxmlformats.org/drawingml/2006/table">
            <a:tbl>
              <a:tblPr/>
              <a:tblGrid>
                <a:gridCol w="1948084"/>
                <a:gridCol w="2122303"/>
                <a:gridCol w="2122303"/>
              </a:tblGrid>
              <a:tr h="42382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COMUNIDAD AUTÓNOMA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BERRIES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FRESAS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ANDALUCÍA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45.29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100.64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ARAGÓN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0.09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ASTURIAS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16.65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1.55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BALEARES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0.12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0.16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CANARIAS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0.08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0.49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CANTABRIA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16.82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16.82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802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CASTILLA-LA MANCHA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66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CASTILLA Y LEÓN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3.96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0.48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CATALUÑA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0.01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EXTREMADURA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2.05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0.04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GALICIA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3.46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MADRID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2.61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3.63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MURCIA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NAVARRA</a:t>
                      </a:r>
                      <a:endParaRPr lang="es-ES" sz="1100" b="1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1.65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0.03</a:t>
                      </a:r>
                      <a:endParaRPr lang="es-ES" sz="1400" b="0" i="0" u="none" strike="noStrike" baseline="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LA RIOJA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PAIS VASCO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9.30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COM.VALENCIANA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0.20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21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102.31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123.95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0">
                <a:tc>
                  <a:txBody>
                    <a:bodyPr/>
                    <a:lstStyle/>
                    <a:p>
                      <a:pPr algn="l" fontAlgn="t"/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1264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Fuente: MAGRAMA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88832" cy="792088"/>
          </a:xfrm>
        </p:spPr>
        <p:txBody>
          <a:bodyPr>
            <a:normAutofit/>
          </a:bodyPr>
          <a:lstStyle/>
          <a:p>
            <a:r>
              <a:rPr lang="es-ES" sz="1500" b="1" dirty="0" smtClean="0"/>
              <a:t>SUPERFICIE (HAS) DE CULTIVOS DE PRODUCCIÓN ECOLÓGICA EN ANDALUCIA. </a:t>
            </a:r>
            <a:br>
              <a:rPr lang="es-ES" sz="1500" b="1" dirty="0" smtClean="0"/>
            </a:br>
            <a:r>
              <a:rPr lang="es-ES" sz="1500" b="1" dirty="0" smtClean="0"/>
              <a:t>AÑO 2014.</a:t>
            </a:r>
            <a:endParaRPr lang="es-ES" sz="1500" dirty="0"/>
          </a:p>
        </p:txBody>
      </p:sp>
      <p:graphicFrame>
        <p:nvGraphicFramePr>
          <p:cNvPr id="5" name="4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827583" y="2276868"/>
          <a:ext cx="7488833" cy="4248475"/>
        </p:xfrm>
        <a:graphic>
          <a:graphicData uri="http://schemas.openxmlformats.org/drawingml/2006/table">
            <a:tbl>
              <a:tblPr/>
              <a:tblGrid>
                <a:gridCol w="1644802"/>
                <a:gridCol w="996850"/>
                <a:gridCol w="996850"/>
                <a:gridCol w="1096534"/>
                <a:gridCol w="1071613"/>
                <a:gridCol w="1682184"/>
              </a:tblGrid>
              <a:tr h="3862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PROVINCIA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CULTIVOS</a:t>
                      </a:r>
                      <a:endParaRPr lang="es-E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62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FRESA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FRESÓN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ARANDANOS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ZARZAMORA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FRUTOS DEL BOSQUE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ALMERÍA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CÁDIZ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CÓRDOBA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GRANADA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HUELVA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JAÉN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MÁLAGA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SEVILLA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225"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ANDALUCÍA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s-ES" sz="1800" b="1" dirty="0" smtClean="0"/>
              <a:t>SUPERFICIE DE AGRICULTURA ECOLÓGICA. POR COMUNIDADES. </a:t>
            </a:r>
            <a:br>
              <a:rPr lang="es-ES" sz="1800" b="1" dirty="0" smtClean="0"/>
            </a:br>
            <a:r>
              <a:rPr lang="es-ES" sz="1800" b="1" dirty="0" smtClean="0"/>
              <a:t>AÑO 2013.</a:t>
            </a:r>
            <a:endParaRPr lang="es-ES" sz="1800" b="1" dirty="0"/>
          </a:p>
        </p:txBody>
      </p:sp>
      <p:sp>
        <p:nvSpPr>
          <p:cNvPr id="4" name="3 Rectángulo"/>
          <p:cNvSpPr/>
          <p:nvPr/>
        </p:nvSpPr>
        <p:spPr>
          <a:xfrm>
            <a:off x="432048" y="647975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1" dirty="0" smtClean="0">
                <a:solidFill>
                  <a:srgbClr val="000000"/>
                </a:solidFill>
              </a:rPr>
              <a:t>Fuente: Ministerio de Agricultura, Alimentación y Medio Ambiente.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310" y="1700807"/>
            <a:ext cx="5458986" cy="4752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91188" y="2095500"/>
            <a:ext cx="5181600" cy="990600"/>
          </a:xfrm>
        </p:spPr>
        <p:txBody>
          <a:bodyPr/>
          <a:lstStyle/>
          <a:p>
            <a:endParaRPr smtClean="0"/>
          </a:p>
        </p:txBody>
      </p:sp>
      <p:pic>
        <p:nvPicPr>
          <p:cNvPr id="13315" name="7 Marcador de posición de imagen" descr="Manual Identidad ECOVALIAmai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30107" t="1071" r="2608" b="18375"/>
          <a:stretch>
            <a:fillRect/>
          </a:stretch>
        </p:blipFill>
        <p:spPr>
          <a:xfrm>
            <a:off x="-285750" y="0"/>
            <a:ext cx="9515475" cy="6867525"/>
          </a:xfrm>
          <a:ln w="9525"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96875" y="2492375"/>
            <a:ext cx="9685338" cy="76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Mercados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60350" y="6107113"/>
            <a:ext cx="575151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2686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LOGOS\Andaluc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5214950"/>
            <a:ext cx="2235258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064896" cy="864096"/>
          </a:xfrm>
        </p:spPr>
        <p:txBody>
          <a:bodyPr/>
          <a:lstStyle/>
          <a:p>
            <a:r>
              <a:rPr lang="es-ES" sz="2200" b="1" dirty="0" smtClean="0"/>
              <a:t>MERCADO GLOBAL DE ALIMENTOS ECOLÓGICOS. CRECIMIENTO DEL MERCADO. 2002-2013 (Billones de dólares)</a:t>
            </a:r>
            <a:endParaRPr lang="es-ES" sz="2200" dirty="0"/>
          </a:p>
        </p:txBody>
      </p:sp>
      <p:graphicFrame>
        <p:nvGraphicFramePr>
          <p:cNvPr id="8" name="4 Gráfico"/>
          <p:cNvGraphicFramePr>
            <a:graphicFrameLocks noGrp="1"/>
          </p:cNvGraphicFramePr>
          <p:nvPr>
            <p:ph type="chart" idx="1"/>
          </p:nvPr>
        </p:nvGraphicFramePr>
        <p:xfrm>
          <a:off x="457200" y="1988840"/>
          <a:ext cx="82296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471488" y="1693863"/>
          <a:ext cx="8199437" cy="433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Worksheet" r:id="rId4" imgW="8153307" imgH="4314825" progId="Excel.Sheet.8">
                  <p:embed/>
                </p:oleObj>
              </mc:Choice>
              <mc:Fallback>
                <p:oleObj name="Worksheet" r:id="rId4" imgW="8153307" imgH="4314825" progId="Excel.Sheet.8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693863"/>
                        <a:ext cx="8199437" cy="433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3" name="Picture 7" descr="LOGO J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484784"/>
            <a:ext cx="15843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logo us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341438"/>
            <a:ext cx="1220788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2492896"/>
            <a:ext cx="143986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1" descr="09142_Logo_Apr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00113" y="5157788"/>
            <a:ext cx="1025525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00338" y="5229225"/>
            <a:ext cx="151923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088" y="5013325"/>
            <a:ext cx="8255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40650" y="3644900"/>
            <a:ext cx="98742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64163" y="1412875"/>
            <a:ext cx="16557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LOGO SOLO CON CAAE 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57488" y="1500174"/>
            <a:ext cx="1357322" cy="72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292080" y="72008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LOGO SOLO CON CAAE 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191170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91188" y="2095500"/>
            <a:ext cx="5181600" cy="990600"/>
          </a:xfrm>
        </p:spPr>
        <p:txBody>
          <a:bodyPr/>
          <a:lstStyle/>
          <a:p>
            <a:endParaRPr smtClean="0"/>
          </a:p>
        </p:txBody>
      </p:sp>
      <p:pic>
        <p:nvPicPr>
          <p:cNvPr id="13315" name="7 Marcador de posición de imagen" descr="Manual Identidad ECOVALIAmai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30107" t="1071" r="2608" b="18375"/>
          <a:stretch>
            <a:fillRect/>
          </a:stretch>
        </p:blipFill>
        <p:spPr>
          <a:xfrm>
            <a:off x="-285750" y="0"/>
            <a:ext cx="9515475" cy="6867525"/>
          </a:xfrm>
          <a:ln w="9525"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96875" y="2492375"/>
            <a:ext cx="9685338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El Valor de la</a:t>
            </a:r>
          </a:p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PRODUCCIÓN ECOLÓGICA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60350" y="6107113"/>
            <a:ext cx="575151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2686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1059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8690" y="1421896"/>
            <a:ext cx="7772400" cy="864096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Mercado de consumo de productos ecológicos. </a:t>
            </a:r>
            <a:br>
              <a:rPr lang="es-ES" sz="2400" b="1" dirty="0" smtClean="0"/>
            </a:br>
            <a:r>
              <a:rPr lang="es-ES" sz="2400" b="1" dirty="0" smtClean="0"/>
              <a:t>Principales países. Año 2013 (en millones de euros)</a:t>
            </a:r>
            <a:endParaRPr lang="es-ES" sz="24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071538" y="6453336"/>
            <a:ext cx="7215238" cy="404664"/>
          </a:xfrm>
        </p:spPr>
        <p:txBody>
          <a:bodyPr/>
          <a:lstStyle/>
          <a:p>
            <a:r>
              <a:rPr lang="es-ES" dirty="0" smtClean="0"/>
              <a:t>Fuente: </a:t>
            </a:r>
            <a:r>
              <a:rPr lang="es-ES" dirty="0" err="1" smtClean="0"/>
              <a:t>Fibl</a:t>
            </a:r>
            <a:endParaRPr lang="es-ES" dirty="0" smtClean="0"/>
          </a:p>
          <a:p>
            <a:pPr algn="l"/>
            <a:r>
              <a:rPr lang="es-ES" dirty="0" smtClean="0"/>
              <a:t>Nota: Los datos de Japón y Canadá son del 2010.</a:t>
            </a:r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642910" y="2357430"/>
          <a:ext cx="7818092" cy="402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3178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4016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7252" y="1500174"/>
            <a:ext cx="7772400" cy="864096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Principales países con mayor consumo de productos ecológicos por habitante y por año. Año 2013. Euro.</a:t>
            </a:r>
            <a:endParaRPr lang="es-ES" sz="2400" b="1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Fuente: Fibl</a:t>
            </a:r>
            <a:endParaRPr lang="es-ES"/>
          </a:p>
        </p:txBody>
      </p:sp>
      <p:graphicFrame>
        <p:nvGraphicFramePr>
          <p:cNvPr id="4" name="3 Gráfico"/>
          <p:cNvGraphicFramePr/>
          <p:nvPr/>
        </p:nvGraphicFramePr>
        <p:xfrm>
          <a:off x="571472" y="2500306"/>
          <a:ext cx="7786742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6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4016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LOGO SOLO CON CAAE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63178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32048"/>
          </a:xfrm>
        </p:spPr>
        <p:txBody>
          <a:bodyPr>
            <a:noAutofit/>
          </a:bodyPr>
          <a:lstStyle/>
          <a:p>
            <a:r>
              <a:rPr lang="es-ES" sz="1800" b="1" dirty="0" smtClean="0"/>
              <a:t>MERCADO DE CONSUMO DE PRODUCTOS ECOLÓGICOS. EUROPA. AÑO 2013-2010. MILLONES DE EUROS</a:t>
            </a:r>
            <a:endParaRPr lang="es-ES" sz="1800" b="1" dirty="0"/>
          </a:p>
        </p:txBody>
      </p:sp>
      <p:graphicFrame>
        <p:nvGraphicFramePr>
          <p:cNvPr id="6" name="5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457200" y="1777340"/>
          <a:ext cx="8219256" cy="4872588"/>
        </p:xfrm>
        <a:graphic>
          <a:graphicData uri="http://schemas.openxmlformats.org/drawingml/2006/table">
            <a:tbl>
              <a:tblPr/>
              <a:tblGrid>
                <a:gridCol w="1539559"/>
                <a:gridCol w="1539559"/>
                <a:gridCol w="1539559"/>
                <a:gridCol w="1787873"/>
                <a:gridCol w="1812706"/>
              </a:tblGrid>
              <a:tr h="19777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PAISES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 2013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EURO / PERSONA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2010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EURO</a:t>
                      </a:r>
                      <a:r>
                        <a:rPr lang="es-ES" sz="1600" b="1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/ PERSONA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ALEMANIA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7.550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6.020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FRANCIA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3.385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REINO UNIDO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2.065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ITALIA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1.550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SUIZA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1.668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1.180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AUSTRIA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986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SUECIA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ESPAÑA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77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DINAMARCA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HOLANDA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BÉLGICA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NORUEGA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FINLANDIA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POLONIA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IRLANDA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OTROS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303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42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  <a:p>
                      <a:pPr algn="l" fontAlgn="ctr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Fuente: </a:t>
                      </a:r>
                      <a:r>
                        <a:rPr lang="es-ES" sz="10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Fibl</a:t>
                      </a:r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-AMI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24.260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16.199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846" marR="4846" marT="48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7" descr="LOGO SOLO CON CAA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178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4016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osición de imagen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" name="2 Marcador de texto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amoreno\Desktop\imagenconlo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542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1714488"/>
            <a:ext cx="7956376" cy="11430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defRPr/>
            </a:pPr>
            <a:r>
              <a:rPr lang="es-ES" sz="54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AGRICULTURA ECOLOGICA </a:t>
            </a:r>
            <a:endParaRPr lang="es-ES" sz="6600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4810" y="3429000"/>
            <a:ext cx="3794194" cy="1991793"/>
          </a:xfrm>
          <a:noFill/>
        </p:spPr>
      </p:pic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500438"/>
            <a:ext cx="2829374" cy="192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LOGO SOLO CON CAAE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91170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72008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67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285720" y="1357298"/>
            <a:ext cx="8429684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s-ES_tradnl" sz="4400" b="1" kern="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sym typeface="Wingdings 2" pitchFamily="18" charset="2"/>
              </a:rPr>
              <a:t>Asociación </a:t>
            </a:r>
            <a:r>
              <a:rPr lang="es-ES_tradnl" sz="4000" b="1" kern="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sym typeface="Wingdings 2" pitchFamily="18" charset="2"/>
              </a:rPr>
              <a:t>VALOR ECOLÓGICO-CAAE</a:t>
            </a:r>
            <a:endParaRPr lang="es-ES_tradnl" sz="4400" b="1" kern="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sym typeface="Wingdings 2" pitchFamily="18" charset="2"/>
            </a:endParaRPr>
          </a:p>
          <a:p>
            <a:pPr algn="ctr">
              <a:buFont typeface="Wingdings" pitchFamily="2" charset="2"/>
              <a:buNone/>
              <a:defRPr/>
            </a:pPr>
            <a:endParaRPr lang="es-ES_tradnl" sz="3200" b="1" kern="0" dirty="0">
              <a:solidFill>
                <a:srgbClr val="AD0D36"/>
              </a:solidFill>
              <a:latin typeface="+mn-lt"/>
              <a:ea typeface="+mn-ea"/>
              <a:sym typeface="Wingdings 2" pitchFamily="18" charset="2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90575" y="2500306"/>
            <a:ext cx="7853391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 </a:t>
            </a:r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Organización privada, independiente y</a:t>
            </a:r>
          </a:p>
          <a:p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   sin ánimo de lucro</a:t>
            </a:r>
          </a:p>
          <a:p>
            <a:endParaRPr lang="es-ES_tradnl" sz="1800" dirty="0">
              <a:solidFill>
                <a:schemeClr val="accent3">
                  <a:lumMod val="75000"/>
                </a:schemeClr>
              </a:solidFill>
              <a:sym typeface="Wingdings 2" pitchFamily="18" charset="2"/>
            </a:endParaRPr>
          </a:p>
          <a:p>
            <a:pPr>
              <a:buFontTx/>
              <a:buChar char="•"/>
            </a:pPr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 </a:t>
            </a:r>
            <a:r>
              <a:rPr lang="es-ES_tradnl" sz="1800" b="1" dirty="0" smtClean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13.000</a:t>
            </a:r>
            <a:r>
              <a:rPr lang="es-ES_tradnl" sz="1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</a:rPr>
              <a:t>socios/as:</a:t>
            </a:r>
          </a:p>
          <a:p>
            <a:pPr>
              <a:buFontTx/>
              <a:buChar char="•"/>
            </a:pPr>
            <a:endParaRPr lang="es-ES_tradnl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</a:rPr>
              <a:t>Profesionales  y Empresas:</a:t>
            </a:r>
          </a:p>
          <a:p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</a:rPr>
              <a:t>agricultores, ganaderos, cooperativas, industrias, comercializadores, …</a:t>
            </a:r>
          </a:p>
          <a:p>
            <a:endParaRPr lang="es-ES_tradnl" sz="1800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</a:rPr>
              <a:t>Colaboradores y Protectores:</a:t>
            </a:r>
          </a:p>
          <a:p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</a:rPr>
              <a:t>consumidores, técnicos, estudiantes, otras empresas, administraciones, …</a:t>
            </a:r>
          </a:p>
          <a:p>
            <a:endParaRPr lang="es-ES_tradnl" sz="1800" dirty="0">
              <a:solidFill>
                <a:schemeClr val="accent3">
                  <a:lumMod val="75000"/>
                </a:schemeClr>
              </a:solidFill>
              <a:sym typeface="Wingdings 2" pitchFamily="18" charset="2"/>
            </a:endParaRPr>
          </a:p>
          <a:p>
            <a:pPr>
              <a:buFontTx/>
              <a:buChar char="•"/>
            </a:pPr>
            <a:r>
              <a:rPr lang="es-ES_tradnl" sz="1800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 </a:t>
            </a:r>
            <a:r>
              <a:rPr lang="es-ES_tradnl" sz="1800" b="1" dirty="0">
                <a:solidFill>
                  <a:schemeClr val="accent3">
                    <a:lumMod val="75000"/>
                  </a:schemeClr>
                </a:solidFill>
                <a:sym typeface="Wingdings 2" pitchFamily="18" charset="2"/>
              </a:rPr>
              <a:t>La marca CAAE, Símbolo de Garantía y Liderazgo</a:t>
            </a:r>
          </a:p>
        </p:txBody>
      </p:sp>
      <p:pic>
        <p:nvPicPr>
          <p:cNvPr id="4" name="Picture 7" descr="LOGO SOLO CON CAA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170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2008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73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/>
          </p:cNvSpPr>
          <p:nvPr>
            <p:ph type="body" sz="quarter" idx="15"/>
          </p:nvPr>
        </p:nvSpPr>
        <p:spPr>
          <a:xfrm rot="16200000">
            <a:off x="5691188" y="2095500"/>
            <a:ext cx="5181600" cy="990600"/>
          </a:xfrm>
        </p:spPr>
        <p:txBody>
          <a:bodyPr/>
          <a:lstStyle/>
          <a:p>
            <a:endParaRPr smtClean="0"/>
          </a:p>
        </p:txBody>
      </p:sp>
      <p:pic>
        <p:nvPicPr>
          <p:cNvPr id="13315" name="7 Marcador de posición de imagen" descr="Manual Identidad ECOVALIAmail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 l="30107" t="1071" r="2608" b="18375"/>
          <a:stretch>
            <a:fillRect/>
          </a:stretch>
        </p:blipFill>
        <p:spPr>
          <a:xfrm>
            <a:off x="-285750" y="0"/>
            <a:ext cx="9515475" cy="6867525"/>
          </a:xfrm>
          <a:ln w="9525"/>
        </p:spPr>
      </p:pic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-396875" y="2492375"/>
            <a:ext cx="9685338" cy="143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La Agricultura Ecológica </a:t>
            </a:r>
          </a:p>
          <a:p>
            <a:pPr algn="ctr" eaLnBrk="0" hangingPunct="0"/>
            <a:r>
              <a:rPr lang="es-ES" sz="4400" b="1" dirty="0" smtClean="0">
                <a:solidFill>
                  <a:schemeClr val="bg1"/>
                </a:solidFill>
                <a:latin typeface="Calibri" pitchFamily="34" charset="0"/>
              </a:rPr>
              <a:t>En el Mundo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260350" y="6107113"/>
            <a:ext cx="5751513" cy="39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eaLnBrk="0" hangingPunct="0"/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7" descr="LOGO SOLO CON CAAE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268682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72008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SUPERFICIE Y OPERADORES EN AGRICULTURA Y GANADERÍA ECOLÓGICA.</a:t>
            </a:r>
            <a:br>
              <a:rPr lang="es-ES" sz="2000" b="1" dirty="0" smtClean="0"/>
            </a:br>
            <a:r>
              <a:rPr lang="es-ES" sz="2000" b="1" dirty="0" smtClean="0"/>
              <a:t> AÑO 2013</a:t>
            </a:r>
            <a:endParaRPr lang="es-ES" sz="20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266074178"/>
              </p:ext>
            </p:extLst>
          </p:nvPr>
        </p:nvGraphicFramePr>
        <p:xfrm>
          <a:off x="1115615" y="2564903"/>
          <a:ext cx="6912768" cy="4036703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  <a:gridCol w="2304256"/>
              </a:tblGrid>
              <a:tr h="799347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 (HAS)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OPERADORES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94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MUNDIAL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43.091.113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2.057.855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4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11.460.773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379.815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1.610.129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33.456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853.494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10.612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CASTILLA LA MANCHA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290.424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7.045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283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143000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DISTRIBUCIÓN POR SUPERFICIE (HAS) DE CULTIVOS DE PRODUCCIÓN ECOLÓGICA A NIVEL MUNDIAL. AÑO 2012 / 2013.</a:t>
            </a:r>
            <a:endParaRPr lang="es-ES" sz="18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  <p:extLst/>
          </p:nvPr>
        </p:nvGraphicFramePr>
        <p:xfrm>
          <a:off x="611560" y="2500311"/>
          <a:ext cx="8072495" cy="4169047"/>
        </p:xfrm>
        <a:graphic>
          <a:graphicData uri="http://schemas.openxmlformats.org/drawingml/2006/table">
            <a:tbl>
              <a:tblPr/>
              <a:tblGrid>
                <a:gridCol w="2539429"/>
                <a:gridCol w="2766533"/>
                <a:gridCol w="2766533"/>
              </a:tblGrid>
              <a:tr h="626721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CULTIVOS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2012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SUPERFICIE HAS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2013 </a:t>
                      </a:r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SUPERFICIE HAS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CEREALES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2.652.864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3.309.788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OLIVAR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576.041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611.452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HORTICOLAS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244.856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305.342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VIÑEDOS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284.265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311.595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CITRICOS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65.838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81.577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BERRIES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42.618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42.688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3.866.482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4.662.442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735">
                <a:tc>
                  <a:txBody>
                    <a:bodyPr/>
                    <a:lstStyle/>
                    <a:p>
                      <a:pPr algn="l" fontAlgn="t"/>
                      <a:endParaRPr lang="es-ES" sz="11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11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9735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84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Fuente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: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Fibl</a:t>
                      </a:r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</a:t>
                      </a:r>
                      <a:r>
                        <a:rPr lang="es-ES" sz="11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Ifoam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8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Elaboración: Asociación CAAE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6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720080"/>
          </a:xfrm>
        </p:spPr>
        <p:txBody>
          <a:bodyPr>
            <a:noAutofit/>
          </a:bodyPr>
          <a:lstStyle/>
          <a:p>
            <a:r>
              <a:rPr lang="es-ES" sz="2000" b="1" dirty="0" smtClean="0"/>
              <a:t>SUPERFICIE Y OPERADORES EN AGRICULTURA Y GANADERÍA ECOLÓGICA.</a:t>
            </a:r>
            <a:br>
              <a:rPr lang="es-ES" sz="2000" b="1" dirty="0" smtClean="0"/>
            </a:br>
            <a:r>
              <a:rPr lang="es-ES" sz="2000" b="1" dirty="0" smtClean="0"/>
              <a:t> AÑO 2013</a:t>
            </a:r>
            <a:endParaRPr lang="es-ES" sz="2000" b="1" dirty="0"/>
          </a:p>
        </p:txBody>
      </p:sp>
      <p:graphicFrame>
        <p:nvGraphicFramePr>
          <p:cNvPr id="4" name="3 Marcador de gráfico"/>
          <p:cNvGraphicFramePr>
            <a:graphicFrameLocks noGrp="1"/>
          </p:cNvGraphicFramePr>
          <p:nvPr>
            <p:ph type="chart" idx="1"/>
          </p:nvPr>
        </p:nvGraphicFramePr>
        <p:xfrm>
          <a:off x="1115615" y="2564903"/>
          <a:ext cx="6912768" cy="4036703"/>
        </p:xfrm>
        <a:graphic>
          <a:graphicData uri="http://schemas.openxmlformats.org/drawingml/2006/table">
            <a:tbl>
              <a:tblPr/>
              <a:tblGrid>
                <a:gridCol w="2304256"/>
                <a:gridCol w="2304256"/>
                <a:gridCol w="2304256"/>
              </a:tblGrid>
              <a:tr h="799347">
                <a:tc>
                  <a:txBody>
                    <a:bodyPr/>
                    <a:lstStyle/>
                    <a:p>
                      <a:pPr algn="l" fontAlgn="b"/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SUPERFICIE (HAS)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OPERADORES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394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MUNDIAL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43.091.113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2.057.855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47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EUROPA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11.460.773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379.815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1.610.129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33.456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ANDALUCÍA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806.727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10.081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CASTILLA LA MANCHA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290.424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7.045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792088"/>
          </a:xfrm>
        </p:spPr>
        <p:txBody>
          <a:bodyPr>
            <a:normAutofit/>
          </a:bodyPr>
          <a:lstStyle/>
          <a:p>
            <a:r>
              <a:rPr lang="es-ES" sz="1800" b="1" dirty="0" smtClean="0"/>
              <a:t>DATOS PRINCIPALES PAISES POR HECTÁREAS, OPERADORES Y PORCENTAJES DE LA SUPERFICIE ECOLÓGICA, AÑO 2013.</a:t>
            </a:r>
            <a:endParaRPr lang="es-ES" sz="1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9554" y="1916838"/>
          <a:ext cx="7920879" cy="4756489"/>
        </p:xfrm>
        <a:graphic>
          <a:graphicData uri="http://schemas.openxmlformats.org/drawingml/2006/table">
            <a:tbl>
              <a:tblPr/>
              <a:tblGrid>
                <a:gridCol w="1762695"/>
                <a:gridCol w="1479577"/>
                <a:gridCol w="1598375"/>
                <a:gridCol w="1598375"/>
                <a:gridCol w="1105414"/>
                <a:gridCol w="376443"/>
              </a:tblGrid>
              <a:tr h="434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PAIS </a:t>
                      </a:r>
                    </a:p>
                  </a:txBody>
                  <a:tcPr marL="692" marR="692" marT="6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HECTÁREAS</a:t>
                      </a:r>
                    </a:p>
                  </a:txBody>
                  <a:tcPr marL="692" marR="692" marT="6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OPERADORES</a:t>
                      </a:r>
                    </a:p>
                  </a:txBody>
                  <a:tcPr marL="692" marR="692" marT="6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SUPERFICIE AGRARIA UTIL</a:t>
                      </a:r>
                    </a:p>
                  </a:txBody>
                  <a:tcPr marL="692" marR="692" marT="6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CONSUMO € MILLONES</a:t>
                      </a:r>
                    </a:p>
                  </a:txBody>
                  <a:tcPr marL="692" marR="692" marT="6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AUSTRALIA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17.150.000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2.426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4,20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962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ARGENTINA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3.191.255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1.432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ESTADOS UNIDOS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2.178.471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12.880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0,60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24.347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CHINA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2.094.000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0,40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2.430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ESPAÑA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1.610.129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33.505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6,50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998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ITALIA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1.317.177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56.839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2.020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FRANCIA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1.060.756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34.945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4.380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ALEMANIA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1.060.669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31.872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6,40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7.550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URUGUAY</a:t>
                      </a:r>
                      <a:endParaRPr lang="es-E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930.965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CANADA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869.239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4.960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2.375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705.233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12.526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POLONIA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661.956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26.286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REINO UNIDO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567.751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6.345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2.065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AUSTRIA 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526.689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21.810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19,50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1.065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TURQUIA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523.627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65.234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1,90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INDIA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510.000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650.699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MEXICO</a:t>
                      </a:r>
                      <a:endParaRPr lang="es-ES" sz="13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501.364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79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3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SUECIA</a:t>
                      </a: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500.996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6.379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16,30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35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1.018</a:t>
                      </a:r>
                      <a:endParaRPr lang="es-ES" sz="135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35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92" marR="692" marT="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605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797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Fuente: </a:t>
                      </a:r>
                      <a:r>
                        <a:rPr lang="es-ES" sz="12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Soil-Fibl</a:t>
                      </a: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/ IFOAM</a:t>
                      </a:r>
                    </a:p>
                  </a:txBody>
                  <a:tcPr marL="692" marR="692" marT="6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2" marR="692" marT="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Picture 7" descr="LOGO SOLO CON CAAE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1170"/>
            <a:ext cx="1349375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sharepoint/Documentos%20compartidos/Herramientas%20de%20Trabajo/Manual%20de%20identidad%20corporativa%20y%20sus%20documentos/Ecovalia/logotipos/logotipos%20en%20jpg/logo_horizont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2008"/>
            <a:ext cx="3816424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lipse"/>
          <p:cNvSpPr/>
          <p:nvPr/>
        </p:nvSpPr>
        <p:spPr>
          <a:xfrm>
            <a:off x="2786050" y="2357430"/>
            <a:ext cx="114300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215206" y="2786058"/>
            <a:ext cx="114300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4357686" y="5572140"/>
            <a:ext cx="1143008" cy="2857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971</Words>
  <Application>Microsoft Office PowerPoint</Application>
  <PresentationFormat>Presentación en pantalla (4:3)</PresentationFormat>
  <Paragraphs>626</Paragraphs>
  <Slides>23</Slides>
  <Notes>8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ＭＳ Ｐゴシック</vt:lpstr>
      <vt:lpstr>Arial</vt:lpstr>
      <vt:lpstr>Calibri</vt:lpstr>
      <vt:lpstr>Wingdings</vt:lpstr>
      <vt:lpstr>Wingdings 2</vt:lpstr>
      <vt:lpstr>Tema de Office</vt:lpstr>
      <vt:lpstr>Worksheet</vt:lpstr>
      <vt:lpstr>Presentación de PowerPoint</vt:lpstr>
      <vt:lpstr>Presentación de PowerPoint</vt:lpstr>
      <vt:lpstr>AGRICULTURA ECOLOGICA </vt:lpstr>
      <vt:lpstr>Presentación de PowerPoint</vt:lpstr>
      <vt:lpstr>Presentación de PowerPoint</vt:lpstr>
      <vt:lpstr>SUPERFICIE Y OPERADORES EN AGRICULTURA Y GANADERÍA ECOLÓGICA.  AÑO 2013</vt:lpstr>
      <vt:lpstr>DISTRIBUCIÓN POR SUPERFICIE (HAS) DE CULTIVOS DE PRODUCCIÓN ECOLÓGICA A NIVEL MUNDIAL. AÑO 2012 / 2013.</vt:lpstr>
      <vt:lpstr>SUPERFICIE Y OPERADORES EN AGRICULTURA Y GANADERÍA ECOLÓGICA.  AÑO 2013</vt:lpstr>
      <vt:lpstr>DATOS PRINCIPALES PAISES POR HECTÁREAS, OPERADORES Y PORCENTAJES DE LA SUPERFICIE ECOLÓGICA, AÑO 2013.</vt:lpstr>
      <vt:lpstr>SUPERFICIE EN AGRICULTURA Y GANADERÍA ECOLÓGICA EN LOS PAISES DE LA UNIÓN EUROPEA. AÑO 2012-2013 </vt:lpstr>
      <vt:lpstr>SUPERFICIE Y OPERADORES (PRODUCTORES, INDUSTRIAS Y COMERCIALIZADORAS) EN LOS PRINCIPALES PAISES EUROPEOS. AÑO 2013</vt:lpstr>
      <vt:lpstr>Presentación de PowerPoint</vt:lpstr>
      <vt:lpstr>SUPERFICIE (HAS) DE BERRIES Y FRESAS DE PRODUCCIÓN ECOLÓGICA EN ANDALUCÍA Y EN  CASTILLA Y LEÓN. AÑO 2013.</vt:lpstr>
      <vt:lpstr>SUPERFICIE (HAS) DE BERRIES Y FRESAS DE PRODUCCIÓN ECOLÓGICA POR COMUNIDAD AUTÓNOMA. AÑO 2013.</vt:lpstr>
      <vt:lpstr>SUPERFICIE (HAS) DE CULTIVOS DE PRODUCCIÓN ECOLÓGICA EN ANDALUCIA.  AÑO 2014.</vt:lpstr>
      <vt:lpstr>SUPERFICIE DE AGRICULTURA ECOLÓGICA. POR COMUNIDADES.  AÑO 2013.</vt:lpstr>
      <vt:lpstr>Presentación de PowerPoint</vt:lpstr>
      <vt:lpstr>MERCADO GLOBAL DE ALIMENTOS ECOLÓGICOS. CRECIMIENTO DEL MERCADO. 2002-2013 (Billones de dólares)</vt:lpstr>
      <vt:lpstr>Presentación de PowerPoint</vt:lpstr>
      <vt:lpstr>Mercado de consumo de productos ecológicos.  Principales países. Año 2013 (en millones de euros)</vt:lpstr>
      <vt:lpstr>Principales países con mayor consumo de productos ecológicos por habitante y por año. Año 2013. Euro.</vt:lpstr>
      <vt:lpstr>MERCADO DE CONSUMO DE PRODUCTOS ECOLÓGICOS. EUROPA. AÑO 2013-2010. MILLONES DE EUROS</vt:lpstr>
      <vt:lpstr>Presentación de PowerPoint</vt:lpstr>
    </vt:vector>
  </TitlesOfParts>
  <Company>Grupo CAAE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Angelica Moreno</dc:creator>
  <cp:lastModifiedBy>Alvaro Barrera</cp:lastModifiedBy>
  <cp:revision>44</cp:revision>
  <cp:lastPrinted>2015-03-25T15:40:14Z</cp:lastPrinted>
  <dcterms:created xsi:type="dcterms:W3CDTF">2015-03-09T13:40:17Z</dcterms:created>
  <dcterms:modified xsi:type="dcterms:W3CDTF">2015-06-23T21:28:43Z</dcterms:modified>
</cp:coreProperties>
</file>