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9" r:id="rId3"/>
    <p:sldId id="263" r:id="rId4"/>
    <p:sldId id="265" r:id="rId5"/>
    <p:sldId id="273" r:id="rId6"/>
    <p:sldId id="298" r:id="rId7"/>
    <p:sldId id="287" r:id="rId8"/>
    <p:sldId id="289" r:id="rId9"/>
    <p:sldId id="260" r:id="rId10"/>
    <p:sldId id="300" r:id="rId11"/>
    <p:sldId id="278" r:id="rId12"/>
    <p:sldId id="285" r:id="rId13"/>
    <p:sldId id="302" r:id="rId14"/>
    <p:sldId id="301" r:id="rId1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5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2" autoAdjust="0"/>
  </p:normalViewPr>
  <p:slideViewPr>
    <p:cSldViewPr snapToGrid="0" snapToObjects="1">
      <p:cViewPr>
        <p:scale>
          <a:sx n="98" d="100"/>
          <a:sy n="98" d="100"/>
        </p:scale>
        <p:origin x="-762" y="282"/>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34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nbi-ufiles.nbi.ac.uk\home$\JICuserdata\garciad\qPCR\Resultados%20tt2%20mybl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bi-ufiles.nbi.ac.uk\home$\JICuserdata\garciad\qPCR\Resultados%20tt2%20mybl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bi-ufiles.nbi.ac.uk\home$\JICuserdata\garciad\qPCR\Resultados%20ANR%20GST%20MYB10%20DEFINITIV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TT2</a:t>
            </a:r>
          </a:p>
        </c:rich>
      </c:tx>
      <c:layout/>
      <c:overlay val="0"/>
    </c:title>
    <c:autoTitleDeleted val="0"/>
    <c:plotArea>
      <c:layout/>
      <c:barChart>
        <c:barDir val="col"/>
        <c:grouping val="clustered"/>
        <c:varyColors val="0"/>
        <c:ser>
          <c:idx val="0"/>
          <c:order val="0"/>
          <c:tx>
            <c:strRef>
              <c:f>GRAFICAS!$C$27</c:f>
              <c:strCache>
                <c:ptCount val="1"/>
                <c:pt idx="0">
                  <c:v>Ctr</c:v>
                </c:pt>
              </c:strCache>
            </c:strRef>
          </c:tx>
          <c:invertIfNegative val="0"/>
          <c:errBars>
            <c:errBarType val="both"/>
            <c:errValType val="cust"/>
            <c:noEndCap val="0"/>
            <c:plus>
              <c:numRef>
                <c:f>GRAFICAS!$E$28:$E$30</c:f>
                <c:numCache>
                  <c:formatCode>General</c:formatCode>
                  <c:ptCount val="3"/>
                  <c:pt idx="0">
                    <c:v>3.7069381220551402E-2</c:v>
                  </c:pt>
                  <c:pt idx="1">
                    <c:v>1.2703358655180901E-2</c:v>
                  </c:pt>
                  <c:pt idx="2">
                    <c:v>5.9465645330480401E-4</c:v>
                  </c:pt>
                </c:numCache>
              </c:numRef>
            </c:plus>
            <c:minus>
              <c:numRef>
                <c:f>GRAFICAS!$E$28:$E$30</c:f>
                <c:numCache>
                  <c:formatCode>General</c:formatCode>
                  <c:ptCount val="3"/>
                  <c:pt idx="0">
                    <c:v>3.7069381220551402E-2</c:v>
                  </c:pt>
                  <c:pt idx="1">
                    <c:v>1.2703358655180901E-2</c:v>
                  </c:pt>
                  <c:pt idx="2">
                    <c:v>5.9465645330480401E-4</c:v>
                  </c:pt>
                </c:numCache>
              </c:numRef>
            </c:minus>
          </c:errBars>
          <c:cat>
            <c:strRef>
              <c:f>GRAFICAS!$B$28:$B$30</c:f>
              <c:strCache>
                <c:ptCount val="3"/>
                <c:pt idx="0">
                  <c:v>Green</c:v>
                </c:pt>
                <c:pt idx="1">
                  <c:v>Red</c:v>
                </c:pt>
                <c:pt idx="2">
                  <c:v>Black</c:v>
                </c:pt>
              </c:strCache>
            </c:strRef>
          </c:cat>
          <c:val>
            <c:numRef>
              <c:f>GRAFICAS!$C$28:$C$30</c:f>
              <c:numCache>
                <c:formatCode>General</c:formatCode>
                <c:ptCount val="3"/>
                <c:pt idx="0">
                  <c:v>0.104576041692823</c:v>
                </c:pt>
                <c:pt idx="1">
                  <c:v>3.9420413527557201E-2</c:v>
                </c:pt>
                <c:pt idx="2">
                  <c:v>4.2726407743205602E-3</c:v>
                </c:pt>
              </c:numCache>
            </c:numRef>
          </c:val>
        </c:ser>
        <c:ser>
          <c:idx val="1"/>
          <c:order val="1"/>
          <c:tx>
            <c:strRef>
              <c:f>GRAFICAS!$D$27</c:f>
              <c:strCache>
                <c:ptCount val="1"/>
                <c:pt idx="0">
                  <c:v>Treat</c:v>
                </c:pt>
              </c:strCache>
            </c:strRef>
          </c:tx>
          <c:invertIfNegative val="0"/>
          <c:errBars>
            <c:errBarType val="both"/>
            <c:errValType val="cust"/>
            <c:noEndCap val="0"/>
            <c:plus>
              <c:numRef>
                <c:f>GRAFICAS!$F$28:$F$30</c:f>
                <c:numCache>
                  <c:formatCode>General</c:formatCode>
                  <c:ptCount val="3"/>
                  <c:pt idx="0">
                    <c:v>1.4645718567956399E-2</c:v>
                  </c:pt>
                  <c:pt idx="1">
                    <c:v>1.83391608547133E-3</c:v>
                  </c:pt>
                  <c:pt idx="2">
                    <c:v>2.20181213851173E-4</c:v>
                  </c:pt>
                </c:numCache>
              </c:numRef>
            </c:plus>
            <c:minus>
              <c:numRef>
                <c:f>GRAFICAS!$F$28:$F$30</c:f>
                <c:numCache>
                  <c:formatCode>General</c:formatCode>
                  <c:ptCount val="3"/>
                  <c:pt idx="0">
                    <c:v>1.4645718567956399E-2</c:v>
                  </c:pt>
                  <c:pt idx="1">
                    <c:v>1.83391608547133E-3</c:v>
                  </c:pt>
                  <c:pt idx="2">
                    <c:v>2.20181213851173E-4</c:v>
                  </c:pt>
                </c:numCache>
              </c:numRef>
            </c:minus>
          </c:errBars>
          <c:cat>
            <c:strRef>
              <c:f>GRAFICAS!$B$28:$B$30</c:f>
              <c:strCache>
                <c:ptCount val="3"/>
                <c:pt idx="0">
                  <c:v>Green</c:v>
                </c:pt>
                <c:pt idx="1">
                  <c:v>Red</c:v>
                </c:pt>
                <c:pt idx="2">
                  <c:v>Black</c:v>
                </c:pt>
              </c:strCache>
            </c:strRef>
          </c:cat>
          <c:val>
            <c:numRef>
              <c:f>GRAFICAS!$D$28:$D$30</c:f>
              <c:numCache>
                <c:formatCode>General</c:formatCode>
                <c:ptCount val="3"/>
                <c:pt idx="0">
                  <c:v>8.0929944093577497E-2</c:v>
                </c:pt>
                <c:pt idx="1">
                  <c:v>3.4570717518644302E-2</c:v>
                </c:pt>
                <c:pt idx="2">
                  <c:v>2.86225400963555E-3</c:v>
                </c:pt>
              </c:numCache>
            </c:numRef>
          </c:val>
        </c:ser>
        <c:dLbls>
          <c:showLegendKey val="0"/>
          <c:showVal val="0"/>
          <c:showCatName val="0"/>
          <c:showSerName val="0"/>
          <c:showPercent val="0"/>
          <c:showBubbleSize val="0"/>
        </c:dLbls>
        <c:gapWidth val="150"/>
        <c:axId val="78401920"/>
        <c:axId val="78403840"/>
      </c:barChart>
      <c:catAx>
        <c:axId val="78401920"/>
        <c:scaling>
          <c:orientation val="minMax"/>
        </c:scaling>
        <c:delete val="0"/>
        <c:axPos val="b"/>
        <c:majorTickMark val="none"/>
        <c:minorTickMark val="none"/>
        <c:tickLblPos val="nextTo"/>
        <c:crossAx val="78403840"/>
        <c:crosses val="autoZero"/>
        <c:auto val="1"/>
        <c:lblAlgn val="ctr"/>
        <c:lblOffset val="100"/>
        <c:noMultiLvlLbl val="0"/>
      </c:catAx>
      <c:valAx>
        <c:axId val="78403840"/>
        <c:scaling>
          <c:orientation val="minMax"/>
        </c:scaling>
        <c:delete val="0"/>
        <c:axPos val="l"/>
        <c:majorGridlines/>
        <c:title>
          <c:tx>
            <c:rich>
              <a:bodyPr/>
              <a:lstStyle/>
              <a:p>
                <a:pPr>
                  <a:defRPr/>
                </a:pPr>
                <a:r>
                  <a:rPr lang="en-US"/>
                  <a:t>Related to ACTIN</a:t>
                </a:r>
              </a:p>
            </c:rich>
          </c:tx>
          <c:layout>
            <c:manualLayout>
              <c:xMode val="edge"/>
              <c:yMode val="edge"/>
              <c:x val="2.2222222222222199E-2"/>
              <c:y val="0.356923301254013"/>
            </c:manualLayout>
          </c:layout>
          <c:overlay val="0"/>
        </c:title>
        <c:numFmt formatCode="General" sourceLinked="1"/>
        <c:majorTickMark val="out"/>
        <c:minorTickMark val="none"/>
        <c:tickLblPos val="nextTo"/>
        <c:crossAx val="784019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MYBL2</a:t>
            </a:r>
          </a:p>
        </c:rich>
      </c:tx>
      <c:layout/>
      <c:overlay val="0"/>
    </c:title>
    <c:autoTitleDeleted val="0"/>
    <c:plotArea>
      <c:layout/>
      <c:barChart>
        <c:barDir val="col"/>
        <c:grouping val="clustered"/>
        <c:varyColors val="0"/>
        <c:ser>
          <c:idx val="0"/>
          <c:order val="0"/>
          <c:tx>
            <c:strRef>
              <c:f>GRAFICAS!$C$27</c:f>
              <c:strCache>
                <c:ptCount val="1"/>
                <c:pt idx="0">
                  <c:v>Ctr</c:v>
                </c:pt>
              </c:strCache>
            </c:strRef>
          </c:tx>
          <c:invertIfNegative val="0"/>
          <c:errBars>
            <c:errBarType val="both"/>
            <c:errValType val="cust"/>
            <c:noEndCap val="0"/>
            <c:plus>
              <c:numRef>
                <c:f>GRAFICAS!$E$35:$E$37</c:f>
                <c:numCache>
                  <c:formatCode>General</c:formatCode>
                  <c:ptCount val="3"/>
                  <c:pt idx="0">
                    <c:v>9.9136633748078305E-6</c:v>
                  </c:pt>
                  <c:pt idx="1">
                    <c:v>2.0062341876064901E-5</c:v>
                  </c:pt>
                  <c:pt idx="2">
                    <c:v>3.3495165079225499E-8</c:v>
                  </c:pt>
                </c:numCache>
              </c:numRef>
            </c:plus>
            <c:minus>
              <c:numRef>
                <c:f>GRAFICAS!$E$35:$E$37</c:f>
                <c:numCache>
                  <c:formatCode>General</c:formatCode>
                  <c:ptCount val="3"/>
                  <c:pt idx="0">
                    <c:v>9.9136633748078305E-6</c:v>
                  </c:pt>
                  <c:pt idx="1">
                    <c:v>2.0062341876064901E-5</c:v>
                  </c:pt>
                  <c:pt idx="2">
                    <c:v>3.3495165079225499E-8</c:v>
                  </c:pt>
                </c:numCache>
              </c:numRef>
            </c:minus>
          </c:errBars>
          <c:cat>
            <c:strRef>
              <c:f>GRAFICAS!$B$35:$B$37</c:f>
              <c:strCache>
                <c:ptCount val="3"/>
                <c:pt idx="0">
                  <c:v>Green</c:v>
                </c:pt>
                <c:pt idx="1">
                  <c:v>Red</c:v>
                </c:pt>
                <c:pt idx="2">
                  <c:v>Black</c:v>
                </c:pt>
              </c:strCache>
            </c:strRef>
          </c:cat>
          <c:val>
            <c:numRef>
              <c:f>GRAFICAS!$C$35:$C$37</c:f>
              <c:numCache>
                <c:formatCode>General</c:formatCode>
                <c:ptCount val="3"/>
                <c:pt idx="0">
                  <c:v>1.21616119119878E-5</c:v>
                </c:pt>
                <c:pt idx="1">
                  <c:v>2.0083185266571301E-5</c:v>
                </c:pt>
                <c:pt idx="2">
                  <c:v>1.5370945850853699E-7</c:v>
                </c:pt>
              </c:numCache>
            </c:numRef>
          </c:val>
        </c:ser>
        <c:ser>
          <c:idx val="1"/>
          <c:order val="1"/>
          <c:tx>
            <c:strRef>
              <c:f>GRAFICAS!$D$27</c:f>
              <c:strCache>
                <c:ptCount val="1"/>
                <c:pt idx="0">
                  <c:v>Treat</c:v>
                </c:pt>
              </c:strCache>
            </c:strRef>
          </c:tx>
          <c:invertIfNegative val="0"/>
          <c:errBars>
            <c:errBarType val="both"/>
            <c:errValType val="cust"/>
            <c:noEndCap val="0"/>
            <c:plus>
              <c:numRef>
                <c:f>GRAFICAS!$F$35:$F$37</c:f>
                <c:numCache>
                  <c:formatCode>General</c:formatCode>
                  <c:ptCount val="3"/>
                  <c:pt idx="0">
                    <c:v>5.5294258122642802E-7</c:v>
                  </c:pt>
                  <c:pt idx="1">
                    <c:v>1.7369960915540499E-6</c:v>
                  </c:pt>
                  <c:pt idx="2">
                    <c:v>7.3805094307381201E-9</c:v>
                  </c:pt>
                </c:numCache>
              </c:numRef>
            </c:plus>
            <c:minus>
              <c:numRef>
                <c:f>GRAFICAS!$F$35:$F$37</c:f>
                <c:numCache>
                  <c:formatCode>General</c:formatCode>
                  <c:ptCount val="3"/>
                  <c:pt idx="0">
                    <c:v>5.5294258122642802E-7</c:v>
                  </c:pt>
                  <c:pt idx="1">
                    <c:v>1.7369960915540499E-6</c:v>
                  </c:pt>
                  <c:pt idx="2">
                    <c:v>7.3805094307381201E-9</c:v>
                  </c:pt>
                </c:numCache>
              </c:numRef>
            </c:minus>
          </c:errBars>
          <c:cat>
            <c:strRef>
              <c:f>GRAFICAS!$B$35:$B$37</c:f>
              <c:strCache>
                <c:ptCount val="3"/>
                <c:pt idx="0">
                  <c:v>Green</c:v>
                </c:pt>
                <c:pt idx="1">
                  <c:v>Red</c:v>
                </c:pt>
                <c:pt idx="2">
                  <c:v>Black</c:v>
                </c:pt>
              </c:strCache>
            </c:strRef>
          </c:cat>
          <c:val>
            <c:numRef>
              <c:f>GRAFICAS!$D$35:$D$37</c:f>
              <c:numCache>
                <c:formatCode>General</c:formatCode>
                <c:ptCount val="3"/>
                <c:pt idx="0">
                  <c:v>1.1824036499275199E-5</c:v>
                </c:pt>
                <c:pt idx="1">
                  <c:v>2.7525889453003199E-6</c:v>
                </c:pt>
                <c:pt idx="2">
                  <c:v>7.3383380846757402E-8</c:v>
                </c:pt>
              </c:numCache>
            </c:numRef>
          </c:val>
        </c:ser>
        <c:dLbls>
          <c:showLegendKey val="0"/>
          <c:showVal val="0"/>
          <c:showCatName val="0"/>
          <c:showSerName val="0"/>
          <c:showPercent val="0"/>
          <c:showBubbleSize val="0"/>
        </c:dLbls>
        <c:gapWidth val="150"/>
        <c:axId val="84853504"/>
        <c:axId val="84855040"/>
      </c:barChart>
      <c:catAx>
        <c:axId val="84853504"/>
        <c:scaling>
          <c:orientation val="minMax"/>
        </c:scaling>
        <c:delete val="0"/>
        <c:axPos val="b"/>
        <c:majorTickMark val="none"/>
        <c:minorTickMark val="none"/>
        <c:tickLblPos val="nextTo"/>
        <c:crossAx val="84855040"/>
        <c:crosses val="autoZero"/>
        <c:auto val="1"/>
        <c:lblAlgn val="ctr"/>
        <c:lblOffset val="100"/>
        <c:noMultiLvlLbl val="0"/>
      </c:catAx>
      <c:valAx>
        <c:axId val="84855040"/>
        <c:scaling>
          <c:orientation val="minMax"/>
        </c:scaling>
        <c:delete val="0"/>
        <c:axPos val="l"/>
        <c:majorGridlines/>
        <c:title>
          <c:tx>
            <c:rich>
              <a:bodyPr/>
              <a:lstStyle/>
              <a:p>
                <a:pPr>
                  <a:defRPr/>
                </a:pPr>
                <a:r>
                  <a:rPr lang="en-US"/>
                  <a:t>Related to ACTIN</a:t>
                </a:r>
              </a:p>
            </c:rich>
          </c:tx>
          <c:layout>
            <c:manualLayout>
              <c:xMode val="edge"/>
              <c:yMode val="edge"/>
              <c:x val="2.2222222222222199E-2"/>
              <c:y val="0.356923301254013"/>
            </c:manualLayout>
          </c:layout>
          <c:overlay val="0"/>
        </c:title>
        <c:numFmt formatCode="General" sourceLinked="1"/>
        <c:majorTickMark val="out"/>
        <c:minorTickMark val="none"/>
        <c:tickLblPos val="nextTo"/>
        <c:crossAx val="848535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MYB10</a:t>
            </a:r>
          </a:p>
        </c:rich>
      </c:tx>
      <c:layout/>
      <c:overlay val="0"/>
    </c:title>
    <c:autoTitleDeleted val="0"/>
    <c:plotArea>
      <c:layout/>
      <c:barChart>
        <c:barDir val="col"/>
        <c:grouping val="clustered"/>
        <c:varyColors val="0"/>
        <c:ser>
          <c:idx val="0"/>
          <c:order val="0"/>
          <c:tx>
            <c:strRef>
              <c:f>GRAFICAS!$C$27</c:f>
              <c:strCache>
                <c:ptCount val="1"/>
                <c:pt idx="0">
                  <c:v>Ctr</c:v>
                </c:pt>
              </c:strCache>
            </c:strRef>
          </c:tx>
          <c:invertIfNegative val="0"/>
          <c:errBars>
            <c:errBarType val="both"/>
            <c:errValType val="cust"/>
            <c:noEndCap val="0"/>
            <c:plus>
              <c:numRef>
                <c:f>GRAFICAS!$E$42:$E$44</c:f>
                <c:numCache>
                  <c:formatCode>General</c:formatCode>
                  <c:ptCount val="3"/>
                  <c:pt idx="0">
                    <c:v>1.32035356554978E-3</c:v>
                  </c:pt>
                  <c:pt idx="1">
                    <c:v>4.2116409055718102E-3</c:v>
                  </c:pt>
                  <c:pt idx="2">
                    <c:v>4.6553072253618603E-3</c:v>
                  </c:pt>
                </c:numCache>
              </c:numRef>
            </c:plus>
            <c:minus>
              <c:numRef>
                <c:f>GRAFICAS!$E$42:$E$44</c:f>
                <c:numCache>
                  <c:formatCode>General</c:formatCode>
                  <c:ptCount val="3"/>
                  <c:pt idx="0">
                    <c:v>1.32035356554978E-3</c:v>
                  </c:pt>
                  <c:pt idx="1">
                    <c:v>4.2116409055718102E-3</c:v>
                  </c:pt>
                  <c:pt idx="2">
                    <c:v>4.6553072253618603E-3</c:v>
                  </c:pt>
                </c:numCache>
              </c:numRef>
            </c:minus>
          </c:errBars>
          <c:cat>
            <c:strRef>
              <c:f>GRAFICAS!$B$42:$B$44</c:f>
              <c:strCache>
                <c:ptCount val="3"/>
                <c:pt idx="0">
                  <c:v>Green</c:v>
                </c:pt>
                <c:pt idx="1">
                  <c:v>Red</c:v>
                </c:pt>
                <c:pt idx="2">
                  <c:v>Black</c:v>
                </c:pt>
              </c:strCache>
            </c:strRef>
          </c:cat>
          <c:val>
            <c:numRef>
              <c:f>GRAFICAS!$C$42:$C$44</c:f>
              <c:numCache>
                <c:formatCode>General</c:formatCode>
                <c:ptCount val="3"/>
                <c:pt idx="0">
                  <c:v>2.0027241794143098E-3</c:v>
                </c:pt>
                <c:pt idx="1">
                  <c:v>3.6490923921266898E-2</c:v>
                </c:pt>
                <c:pt idx="2">
                  <c:v>2.1402889141101201E-2</c:v>
                </c:pt>
              </c:numCache>
            </c:numRef>
          </c:val>
        </c:ser>
        <c:ser>
          <c:idx val="1"/>
          <c:order val="1"/>
          <c:tx>
            <c:strRef>
              <c:f>GRAFICAS!$D$27</c:f>
              <c:strCache>
                <c:ptCount val="1"/>
                <c:pt idx="0">
                  <c:v>Treat</c:v>
                </c:pt>
              </c:strCache>
            </c:strRef>
          </c:tx>
          <c:invertIfNegative val="0"/>
          <c:errBars>
            <c:errBarType val="both"/>
            <c:errValType val="cust"/>
            <c:noEndCap val="0"/>
            <c:plus>
              <c:numRef>
                <c:f>GRAFICAS!$F$42:$F$44</c:f>
                <c:numCache>
                  <c:formatCode>General</c:formatCode>
                  <c:ptCount val="3"/>
                  <c:pt idx="0">
                    <c:v>3.5467044356753298E-4</c:v>
                  </c:pt>
                  <c:pt idx="1">
                    <c:v>1.43083141363624E-2</c:v>
                  </c:pt>
                  <c:pt idx="2">
                    <c:v>6.2301209700387199E-3</c:v>
                  </c:pt>
                </c:numCache>
              </c:numRef>
            </c:plus>
            <c:minus>
              <c:numRef>
                <c:f>GRAFICAS!$F$42:$F$44</c:f>
                <c:numCache>
                  <c:formatCode>General</c:formatCode>
                  <c:ptCount val="3"/>
                  <c:pt idx="0">
                    <c:v>3.5467044356753298E-4</c:v>
                  </c:pt>
                  <c:pt idx="1">
                    <c:v>1.43083141363624E-2</c:v>
                  </c:pt>
                  <c:pt idx="2">
                    <c:v>6.2301209700387199E-3</c:v>
                  </c:pt>
                </c:numCache>
              </c:numRef>
            </c:minus>
          </c:errBars>
          <c:cat>
            <c:strRef>
              <c:f>GRAFICAS!$B$42:$B$44</c:f>
              <c:strCache>
                <c:ptCount val="3"/>
                <c:pt idx="0">
                  <c:v>Green</c:v>
                </c:pt>
                <c:pt idx="1">
                  <c:v>Red</c:v>
                </c:pt>
                <c:pt idx="2">
                  <c:v>Black</c:v>
                </c:pt>
              </c:strCache>
            </c:strRef>
          </c:cat>
          <c:val>
            <c:numRef>
              <c:f>GRAFICAS!$D$42:$D$44</c:f>
              <c:numCache>
                <c:formatCode>General</c:formatCode>
                <c:ptCount val="3"/>
                <c:pt idx="0">
                  <c:v>1.35201122442886E-3</c:v>
                </c:pt>
                <c:pt idx="1">
                  <c:v>6.9826570598808105E-2</c:v>
                </c:pt>
                <c:pt idx="2">
                  <c:v>2.4906866582684001E-2</c:v>
                </c:pt>
              </c:numCache>
            </c:numRef>
          </c:val>
        </c:ser>
        <c:dLbls>
          <c:showLegendKey val="0"/>
          <c:showVal val="0"/>
          <c:showCatName val="0"/>
          <c:showSerName val="0"/>
          <c:showPercent val="0"/>
          <c:showBubbleSize val="0"/>
        </c:dLbls>
        <c:gapWidth val="150"/>
        <c:axId val="93200768"/>
        <c:axId val="93202304"/>
      </c:barChart>
      <c:catAx>
        <c:axId val="93200768"/>
        <c:scaling>
          <c:orientation val="minMax"/>
        </c:scaling>
        <c:delete val="0"/>
        <c:axPos val="b"/>
        <c:majorTickMark val="none"/>
        <c:minorTickMark val="none"/>
        <c:tickLblPos val="nextTo"/>
        <c:crossAx val="93202304"/>
        <c:crosses val="autoZero"/>
        <c:auto val="1"/>
        <c:lblAlgn val="ctr"/>
        <c:lblOffset val="100"/>
        <c:noMultiLvlLbl val="0"/>
      </c:catAx>
      <c:valAx>
        <c:axId val="93202304"/>
        <c:scaling>
          <c:orientation val="minMax"/>
        </c:scaling>
        <c:delete val="0"/>
        <c:axPos val="l"/>
        <c:majorGridlines/>
        <c:title>
          <c:tx>
            <c:rich>
              <a:bodyPr/>
              <a:lstStyle/>
              <a:p>
                <a:pPr>
                  <a:defRPr/>
                </a:pPr>
                <a:r>
                  <a:rPr lang="en-US"/>
                  <a:t>Related to ACTIN</a:t>
                </a:r>
              </a:p>
            </c:rich>
          </c:tx>
          <c:layout>
            <c:manualLayout>
              <c:xMode val="edge"/>
              <c:yMode val="edge"/>
              <c:x val="2.2222222222222199E-2"/>
              <c:y val="0.356923301254012"/>
            </c:manualLayout>
          </c:layout>
          <c:overlay val="0"/>
        </c:title>
        <c:numFmt formatCode="General" sourceLinked="1"/>
        <c:majorTickMark val="out"/>
        <c:minorTickMark val="none"/>
        <c:tickLblPos val="nextTo"/>
        <c:crossAx val="93200768"/>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7913D-408D-2C4A-83AE-92537DB7A3CC}" type="datetimeFigureOut">
              <a:rPr lang="es-ES" smtClean="0"/>
              <a:t>19/06/2015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E7D75-7527-994E-B094-30B9A71F558F}" type="slidenum">
              <a:rPr lang="es-ES" smtClean="0"/>
              <a:t>‹Nº›</a:t>
            </a:fld>
            <a:endParaRPr lang="es-ES"/>
          </a:p>
        </p:txBody>
      </p:sp>
    </p:spTree>
    <p:extLst>
      <p:ext uri="{BB962C8B-B14F-4D97-AF65-F5344CB8AC3E}">
        <p14:creationId xmlns:p14="http://schemas.microsoft.com/office/powerpoint/2010/main" val="1280181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fld id="{28CD6B20-5258-5244-88BC-C972F048B86F}" type="slidenum">
              <a:rPr lang="en-GB" sz="1200"/>
              <a:pPr/>
              <a:t>1</a:t>
            </a:fld>
            <a:endParaRPr lang="en-GB"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s-E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24C5F80-F44C-488C-A2DC-B6396A132984}" type="slidenum">
              <a:rPr lang="es-ES" smtClean="0"/>
              <a:t>3</a:t>
            </a:fld>
            <a:endParaRPr lang="es-ES"/>
          </a:p>
        </p:txBody>
      </p:sp>
    </p:spTree>
    <p:extLst>
      <p:ext uri="{BB962C8B-B14F-4D97-AF65-F5344CB8AC3E}">
        <p14:creationId xmlns:p14="http://schemas.microsoft.com/office/powerpoint/2010/main" val="386010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12813" eaLnBrk="0" hangingPunct="0">
              <a:defRPr sz="2400">
                <a:solidFill>
                  <a:schemeClr val="tx1"/>
                </a:solidFill>
                <a:latin typeface="Times" charset="0"/>
                <a:ea typeface="ＭＳ Ｐゴシック" charset="0"/>
                <a:cs typeface="Arial" charset="0"/>
              </a:defRPr>
            </a:lvl1pPr>
            <a:lvl2pPr marL="742950" indent="-285750" defTabSz="912813" eaLnBrk="0" hangingPunct="0">
              <a:defRPr sz="2400">
                <a:solidFill>
                  <a:schemeClr val="tx1"/>
                </a:solidFill>
                <a:latin typeface="Times" charset="0"/>
                <a:ea typeface="Arial" charset="0"/>
                <a:cs typeface="Arial" charset="0"/>
              </a:defRPr>
            </a:lvl2pPr>
            <a:lvl3pPr marL="1143000" indent="-228600" defTabSz="912813" eaLnBrk="0" hangingPunct="0">
              <a:defRPr sz="2400">
                <a:solidFill>
                  <a:schemeClr val="tx1"/>
                </a:solidFill>
                <a:latin typeface="Times" charset="0"/>
                <a:ea typeface="Arial" charset="0"/>
                <a:cs typeface="Arial" charset="0"/>
              </a:defRPr>
            </a:lvl3pPr>
            <a:lvl4pPr marL="1600200" indent="-228600" defTabSz="912813" eaLnBrk="0" hangingPunct="0">
              <a:defRPr sz="2400">
                <a:solidFill>
                  <a:schemeClr val="tx1"/>
                </a:solidFill>
                <a:latin typeface="Times" charset="0"/>
                <a:ea typeface="Arial" charset="0"/>
                <a:cs typeface="Arial" charset="0"/>
              </a:defRPr>
            </a:lvl4pPr>
            <a:lvl5pPr marL="2057400" indent="-228600" defTabSz="912813" eaLnBrk="0" hangingPunct="0">
              <a:defRPr sz="2400">
                <a:solidFill>
                  <a:schemeClr val="tx1"/>
                </a:solidFill>
                <a:latin typeface="Times"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Times" charset="0"/>
                <a:ea typeface="Arial" charset="0"/>
                <a:cs typeface="Arial" charset="0"/>
              </a:defRPr>
            </a:lvl9pPr>
          </a:lstStyle>
          <a:p>
            <a:fld id="{6ED4364B-FF95-274D-A1D8-40A4B338E5A3}" type="slidenum">
              <a:rPr lang="en-GB" sz="1200">
                <a:ea typeface="MS PGothic" charset="0"/>
                <a:cs typeface="MS PGothic" charset="0"/>
              </a:rPr>
              <a:pPr/>
              <a:t>5</a:t>
            </a:fld>
            <a:endParaRPr lang="en-GB" sz="1200">
              <a:ea typeface="MS PGothic" charset="0"/>
              <a:cs typeface="MS PGothic"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atin typeface="Times" charset="0"/>
              </a:rPr>
              <a:t>Nos planteamos una serie de trabajos de screening para aislar bacterias beneficiosas que se conocen por el nombre de PGPR, que es el acrónimo en inglés de .... Este término fue acuñado por Kloepper en 1980, y las citas bibliográficas en este tema no aparecen hasta finales de los 80</a:t>
            </a:r>
          </a:p>
          <a:p>
            <a:pPr eaLnBrk="1" hangingPunct="1"/>
            <a:r>
              <a:rPr lang="es-ES">
                <a:latin typeface="Times" charset="0"/>
              </a:rPr>
              <a:t>Las especies de interés han sido distintas y siempre en base al fin que nos fijábamos para beneficiar el crecimiento de la planta, primero en fijadoras de N, después buscamos cepas que mejorasen la micorrización pasando a cepas inductoras dl metabolismo defensivo en la planta o capaces de estimular el metabolismo secundario en plantas ocn aplicación farmacológica.</a:t>
            </a:r>
          </a:p>
          <a:p>
            <a:pPr eaLnBrk="1" hangingPunct="1"/>
            <a:r>
              <a:rPr lang="es-ES">
                <a:latin typeface="Times" charset="0"/>
              </a:rPr>
              <a:t>... En este sentido, los muestreos se plantean...</a:t>
            </a:r>
          </a:p>
          <a:p>
            <a:pPr eaLnBrk="1" hangingPunct="1"/>
            <a:endParaRPr lang="es-ES">
              <a:latin typeface="Times" charset="0"/>
            </a:endParaRPr>
          </a:p>
          <a:p>
            <a:pPr eaLnBrk="1" hangingPunct="1"/>
            <a:r>
              <a:rPr lang="es-ES">
                <a:latin typeface="Times" charset="0"/>
              </a:rPr>
              <a:t>R. Se empieza con fijadoras de N porque al comparar las actividades del ciclo del nitrógeno de actinorrizas con otras herbaceas o no micorrizas, el efecto era más acusado en las actinorrizas. Esto puede justificarse porque las plantas fijadoras liberan más N por los exudados como producto de la fijación, y está de acuerdo con el aumento en ciertas actividades como la amonificacion pero no justificaba ciertas inhibiciones concretas que ocurrían en determinadas plantas como la nitrificación.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latin typeface="+mn-lt"/>
                <a:ea typeface="+mn-ea"/>
                <a:cs typeface="+mn-cs"/>
              </a:rPr>
              <a:t>Dixon, R. A., </a:t>
            </a:r>
            <a:r>
              <a:rPr lang="es-ES" sz="1200" kern="1200" dirty="0" err="1" smtClean="0">
                <a:solidFill>
                  <a:schemeClr val="tx1"/>
                </a:solidFill>
                <a:latin typeface="+mn-lt"/>
                <a:ea typeface="+mn-ea"/>
                <a:cs typeface="+mn-cs"/>
              </a:rPr>
              <a:t>Liu</a:t>
            </a:r>
            <a:r>
              <a:rPr lang="es-ES" sz="1200" kern="1200" dirty="0" smtClean="0">
                <a:solidFill>
                  <a:schemeClr val="tx1"/>
                </a:solidFill>
                <a:latin typeface="+mn-lt"/>
                <a:ea typeface="+mn-ea"/>
                <a:cs typeface="+mn-cs"/>
              </a:rPr>
              <a:t>, C., &amp; Jun, J. H. (2013). </a:t>
            </a:r>
            <a:r>
              <a:rPr lang="es-ES" sz="1200" kern="1200" dirty="0" err="1" smtClean="0">
                <a:solidFill>
                  <a:schemeClr val="tx1"/>
                </a:solidFill>
                <a:latin typeface="+mn-lt"/>
                <a:ea typeface="+mn-ea"/>
                <a:cs typeface="+mn-cs"/>
              </a:rPr>
              <a:t>Metabolic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engineering</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anthocyanins</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condensed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tannins</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plants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Current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Opinion</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Biotechnology</a:t>
            </a:r>
            <a:r>
              <a:rPr lang="es-ES" sz="1200" kern="1200" dirty="0" smtClean="0">
                <a:solidFill>
                  <a:schemeClr val="tx1"/>
                </a:solidFill>
                <a:latin typeface="+mn-lt"/>
                <a:ea typeface="+mn-ea"/>
                <a:cs typeface="+mn-cs"/>
              </a:rPr>
              <a:t>, 24(2), 329–335. doi:10.1016/j.copbio.2012.07.004</a:t>
            </a:r>
            <a:endParaRPr lang="es-ES" dirty="0"/>
          </a:p>
        </p:txBody>
      </p:sp>
      <p:sp>
        <p:nvSpPr>
          <p:cNvPr id="4" name="Marcador de número de diapositiva 3"/>
          <p:cNvSpPr>
            <a:spLocks noGrp="1"/>
          </p:cNvSpPr>
          <p:nvPr>
            <p:ph type="sldNum" sz="quarter" idx="10"/>
          </p:nvPr>
        </p:nvSpPr>
        <p:spPr/>
        <p:txBody>
          <a:bodyPr/>
          <a:lstStyle/>
          <a:p>
            <a:fld id="{2DFE7D75-7527-994E-B094-30B9A71F558F}" type="slidenum">
              <a:rPr lang="es-ES" smtClean="0"/>
              <a:t>9</a:t>
            </a:fld>
            <a:endParaRPr lang="es-ES"/>
          </a:p>
        </p:txBody>
      </p:sp>
    </p:spTree>
    <p:extLst>
      <p:ext uri="{BB962C8B-B14F-4D97-AF65-F5344CB8AC3E}">
        <p14:creationId xmlns:p14="http://schemas.microsoft.com/office/powerpoint/2010/main" val="299666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eaLnBrk="1" hangingPunct="1"/>
            <a:fld id="{3A68F8D5-E22C-E940-A1E6-CF5B68131402}" type="slidenum">
              <a:rPr lang="es-ES" sz="1200">
                <a:solidFill>
                  <a:srgbClr val="000000"/>
                </a:solidFill>
                <a:latin typeface="Arial" charset="0"/>
              </a:rPr>
              <a:pPr eaLnBrk="1" hangingPunct="1"/>
              <a:t>11</a:t>
            </a:fld>
            <a:endParaRPr lang="es-ES" sz="1200">
              <a:solidFill>
                <a:srgbClr val="000000"/>
              </a:solidFill>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atin typeface="Arial" charset="0"/>
              </a:rPr>
              <a:t> Manejo- Concentrations of bioactives in berries are ¡nfluenced by many factors including environmental</a:t>
            </a:r>
          </a:p>
          <a:p>
            <a:pPr eaLnBrk="1" hangingPunct="1"/>
            <a:r>
              <a:rPr lang="es-ES">
                <a:latin typeface="Arial" charset="0"/>
              </a:rPr>
              <a:t>conditions, degree of ripeness, cultivar, cultivation site, processing and storage of the fruit.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4931A28-C1CC-2C40-BEE5-607F21B09F93}" type="datetimeFigureOut">
              <a:rPr lang="es-ES" smtClean="0"/>
              <a:t>19/06/2015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8C731C2-CFA9-2748-85EE-B08BA7830754}" type="slidenum">
              <a:rPr lang="es-ES" smtClean="0"/>
              <a:t>‹Nº›</a:t>
            </a:fld>
            <a:endParaRPr lang="es-ES"/>
          </a:p>
        </p:txBody>
      </p:sp>
    </p:spTree>
    <p:extLst>
      <p:ext uri="{BB962C8B-B14F-4D97-AF65-F5344CB8AC3E}">
        <p14:creationId xmlns:p14="http://schemas.microsoft.com/office/powerpoint/2010/main" val="33429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4931A28-C1CC-2C40-BEE5-607F21B09F93}" type="datetimeFigureOut">
              <a:rPr lang="es-ES" smtClean="0"/>
              <a:t>19/06/2015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8C731C2-CFA9-2748-85EE-B08BA7830754}" type="slidenum">
              <a:rPr lang="es-ES" smtClean="0"/>
              <a:t>‹Nº›</a:t>
            </a:fld>
            <a:endParaRPr lang="es-ES"/>
          </a:p>
        </p:txBody>
      </p:sp>
    </p:spTree>
    <p:extLst>
      <p:ext uri="{BB962C8B-B14F-4D97-AF65-F5344CB8AC3E}">
        <p14:creationId xmlns:p14="http://schemas.microsoft.com/office/powerpoint/2010/main" val="120126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4931A28-C1CC-2C40-BEE5-607F21B09F93}" type="datetimeFigureOut">
              <a:rPr lang="es-ES" smtClean="0"/>
              <a:t>19/06/2015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8C731C2-CFA9-2748-85EE-B08BA7830754}" type="slidenum">
              <a:rPr lang="es-ES" smtClean="0"/>
              <a:t>‹Nº›</a:t>
            </a:fld>
            <a:endParaRPr lang="es-ES"/>
          </a:p>
        </p:txBody>
      </p:sp>
    </p:spTree>
    <p:extLst>
      <p:ext uri="{BB962C8B-B14F-4D97-AF65-F5344CB8AC3E}">
        <p14:creationId xmlns:p14="http://schemas.microsoft.com/office/powerpoint/2010/main" val="105118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4931A28-C1CC-2C40-BEE5-607F21B09F93}" type="datetimeFigureOut">
              <a:rPr lang="es-ES" smtClean="0"/>
              <a:t>19/06/2015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8C731C2-CFA9-2748-85EE-B08BA7830754}" type="slidenum">
              <a:rPr lang="es-ES" smtClean="0"/>
              <a:t>‹Nº›</a:t>
            </a:fld>
            <a:endParaRPr lang="es-ES"/>
          </a:p>
        </p:txBody>
      </p:sp>
    </p:spTree>
    <p:extLst>
      <p:ext uri="{BB962C8B-B14F-4D97-AF65-F5344CB8AC3E}">
        <p14:creationId xmlns:p14="http://schemas.microsoft.com/office/powerpoint/2010/main" val="9338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4931A28-C1CC-2C40-BEE5-607F21B09F93}" type="datetimeFigureOut">
              <a:rPr lang="es-ES" smtClean="0"/>
              <a:t>19/06/2015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8C731C2-CFA9-2748-85EE-B08BA7830754}" type="slidenum">
              <a:rPr lang="es-ES" smtClean="0"/>
              <a:t>‹Nº›</a:t>
            </a:fld>
            <a:endParaRPr lang="es-ES"/>
          </a:p>
        </p:txBody>
      </p:sp>
    </p:spTree>
    <p:extLst>
      <p:ext uri="{BB962C8B-B14F-4D97-AF65-F5344CB8AC3E}">
        <p14:creationId xmlns:p14="http://schemas.microsoft.com/office/powerpoint/2010/main" val="123932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4931A28-C1CC-2C40-BEE5-607F21B09F93}" type="datetimeFigureOut">
              <a:rPr lang="es-ES" smtClean="0"/>
              <a:t>19/06/2015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8C731C2-CFA9-2748-85EE-B08BA7830754}" type="slidenum">
              <a:rPr lang="es-ES" smtClean="0"/>
              <a:t>‹Nº›</a:t>
            </a:fld>
            <a:endParaRPr lang="es-ES"/>
          </a:p>
        </p:txBody>
      </p:sp>
    </p:spTree>
    <p:extLst>
      <p:ext uri="{BB962C8B-B14F-4D97-AF65-F5344CB8AC3E}">
        <p14:creationId xmlns:p14="http://schemas.microsoft.com/office/powerpoint/2010/main" val="123926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4931A28-C1CC-2C40-BEE5-607F21B09F93}" type="datetimeFigureOut">
              <a:rPr lang="es-ES" smtClean="0"/>
              <a:t>19/06/2015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8C731C2-CFA9-2748-85EE-B08BA7830754}" type="slidenum">
              <a:rPr lang="es-ES" smtClean="0"/>
              <a:t>‹Nº›</a:t>
            </a:fld>
            <a:endParaRPr lang="es-ES"/>
          </a:p>
        </p:txBody>
      </p:sp>
    </p:spTree>
    <p:extLst>
      <p:ext uri="{BB962C8B-B14F-4D97-AF65-F5344CB8AC3E}">
        <p14:creationId xmlns:p14="http://schemas.microsoft.com/office/powerpoint/2010/main" val="385706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4931A28-C1CC-2C40-BEE5-607F21B09F93}" type="datetimeFigureOut">
              <a:rPr lang="es-ES" smtClean="0"/>
              <a:t>19/06/2015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8C731C2-CFA9-2748-85EE-B08BA7830754}" type="slidenum">
              <a:rPr lang="es-ES" smtClean="0"/>
              <a:t>‹Nº›</a:t>
            </a:fld>
            <a:endParaRPr lang="es-ES"/>
          </a:p>
        </p:txBody>
      </p:sp>
    </p:spTree>
    <p:extLst>
      <p:ext uri="{BB962C8B-B14F-4D97-AF65-F5344CB8AC3E}">
        <p14:creationId xmlns:p14="http://schemas.microsoft.com/office/powerpoint/2010/main" val="159466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4931A28-C1CC-2C40-BEE5-607F21B09F93}" type="datetimeFigureOut">
              <a:rPr lang="es-ES" smtClean="0"/>
              <a:t>19/06/2015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8C731C2-CFA9-2748-85EE-B08BA7830754}" type="slidenum">
              <a:rPr lang="es-ES" smtClean="0"/>
              <a:t>‹Nº›</a:t>
            </a:fld>
            <a:endParaRPr lang="es-ES"/>
          </a:p>
        </p:txBody>
      </p:sp>
    </p:spTree>
    <p:extLst>
      <p:ext uri="{BB962C8B-B14F-4D97-AF65-F5344CB8AC3E}">
        <p14:creationId xmlns:p14="http://schemas.microsoft.com/office/powerpoint/2010/main" val="363509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4931A28-C1CC-2C40-BEE5-607F21B09F93}" type="datetimeFigureOut">
              <a:rPr lang="es-ES" smtClean="0"/>
              <a:t>19/06/2015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8C731C2-CFA9-2748-85EE-B08BA7830754}" type="slidenum">
              <a:rPr lang="es-ES" smtClean="0"/>
              <a:t>‹Nº›</a:t>
            </a:fld>
            <a:endParaRPr lang="es-ES"/>
          </a:p>
        </p:txBody>
      </p:sp>
    </p:spTree>
    <p:extLst>
      <p:ext uri="{BB962C8B-B14F-4D97-AF65-F5344CB8AC3E}">
        <p14:creationId xmlns:p14="http://schemas.microsoft.com/office/powerpoint/2010/main" val="263227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4931A28-C1CC-2C40-BEE5-607F21B09F93}" type="datetimeFigureOut">
              <a:rPr lang="es-ES" smtClean="0"/>
              <a:t>19/06/2015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8C731C2-CFA9-2748-85EE-B08BA7830754}" type="slidenum">
              <a:rPr lang="es-ES" smtClean="0"/>
              <a:t>‹Nº›</a:t>
            </a:fld>
            <a:endParaRPr lang="es-ES"/>
          </a:p>
        </p:txBody>
      </p:sp>
    </p:spTree>
    <p:extLst>
      <p:ext uri="{BB962C8B-B14F-4D97-AF65-F5344CB8AC3E}">
        <p14:creationId xmlns:p14="http://schemas.microsoft.com/office/powerpoint/2010/main" val="138182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31A28-C1CC-2C40-BEE5-607F21B09F93}" type="datetimeFigureOut">
              <a:rPr lang="es-ES" smtClean="0"/>
              <a:t>19/06/2015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731C2-CFA9-2748-85EE-B08BA7830754}" type="slidenum">
              <a:rPr lang="es-ES" smtClean="0"/>
              <a:t>‹Nº›</a:t>
            </a:fld>
            <a:endParaRPr lang="es-ES"/>
          </a:p>
        </p:txBody>
      </p:sp>
    </p:spTree>
    <p:extLst>
      <p:ext uri="{BB962C8B-B14F-4D97-AF65-F5344CB8AC3E}">
        <p14:creationId xmlns:p14="http://schemas.microsoft.com/office/powerpoint/2010/main" val="337488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5.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9.jpeg"/><Relationship Id="rId11" Type="http://schemas.openxmlformats.org/officeDocument/2006/relationships/image" Target="../media/image34.emf"/><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oleObject" Target="../embeddings/oleObject9.bin"/><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9.emf"/><Relationship Id="rId2" Type="http://schemas.openxmlformats.org/officeDocument/2006/relationships/slideLayout" Target="../slideLayouts/slideLayout1.xml"/><Relationship Id="rId16" Type="http://schemas.openxmlformats.org/officeDocument/2006/relationships/image" Target="../media/image21.emf"/><Relationship Id="rId1" Type="http://schemas.openxmlformats.org/officeDocument/2006/relationships/vmlDrawing" Target="../drawings/vmlDrawing2.vml"/><Relationship Id="rId6" Type="http://schemas.openxmlformats.org/officeDocument/2006/relationships/image" Target="../media/image16.e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5.bin"/><Relationship Id="rId1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6" descr="c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131" y="417951"/>
            <a:ext cx="2093940" cy="1253850"/>
          </a:xfrm>
          <a:prstGeom prst="rect">
            <a:avLst/>
          </a:prstGeom>
          <a:ln/>
        </p:spPr>
        <p:style>
          <a:lnRef idx="1">
            <a:schemeClr val="accent1"/>
          </a:lnRef>
          <a:fillRef idx="2">
            <a:schemeClr val="accent1"/>
          </a:fillRef>
          <a:effectRef idx="1">
            <a:schemeClr val="accent1"/>
          </a:effectRef>
          <a:fontRef idx="minor">
            <a:schemeClr val="dk1"/>
          </a:fontRef>
        </p:style>
      </p:pic>
      <p:sp>
        <p:nvSpPr>
          <p:cNvPr id="2" name="Rectángulo 1"/>
          <p:cNvSpPr/>
          <p:nvPr/>
        </p:nvSpPr>
        <p:spPr>
          <a:xfrm>
            <a:off x="1647366" y="2597713"/>
            <a:ext cx="6069767" cy="1384995"/>
          </a:xfrm>
          <a:prstGeom prst="rect">
            <a:avLst/>
          </a:prstGeom>
          <a:effectLst>
            <a:innerShdw blurRad="63500" dist="50800" dir="81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err="1" smtClean="0"/>
              <a:t>Aplicaciones</a:t>
            </a:r>
            <a:r>
              <a:rPr lang="en-US" sz="2800" b="1" dirty="0" smtClean="0"/>
              <a:t> </a:t>
            </a:r>
            <a:r>
              <a:rPr lang="en-US" sz="2800" b="1" dirty="0" err="1" smtClean="0"/>
              <a:t>Biotecnológicas</a:t>
            </a:r>
            <a:r>
              <a:rPr lang="en-US" sz="2800" b="1" dirty="0" smtClean="0"/>
              <a:t> de la </a:t>
            </a:r>
            <a:r>
              <a:rPr lang="en-US" sz="2800" b="1" dirty="0" err="1" smtClean="0"/>
              <a:t>interacción</a:t>
            </a:r>
            <a:r>
              <a:rPr lang="en-US" sz="2800" b="1" dirty="0" smtClean="0"/>
              <a:t> </a:t>
            </a:r>
            <a:r>
              <a:rPr lang="en-US" sz="2800" b="1" dirty="0" err="1" smtClean="0"/>
              <a:t>planta-microorganismos</a:t>
            </a:r>
            <a:r>
              <a:rPr lang="en-US" sz="2800" b="1" dirty="0" smtClean="0"/>
              <a:t>: </a:t>
            </a:r>
            <a:r>
              <a:rPr lang="en-US" sz="2800" b="1" dirty="0" err="1" smtClean="0"/>
              <a:t>salud</a:t>
            </a:r>
            <a:r>
              <a:rPr lang="en-US" sz="2800" b="1" dirty="0" smtClean="0"/>
              <a:t>, </a:t>
            </a:r>
            <a:r>
              <a:rPr lang="en-US" sz="2800" b="1" dirty="0" err="1" smtClean="0"/>
              <a:t>medio</a:t>
            </a:r>
            <a:r>
              <a:rPr lang="en-US" sz="2800" b="1" dirty="0" smtClean="0"/>
              <a:t> </a:t>
            </a:r>
            <a:r>
              <a:rPr lang="en-US" sz="2800" b="1" dirty="0" err="1" smtClean="0"/>
              <a:t>ambiente</a:t>
            </a:r>
            <a:r>
              <a:rPr lang="en-US" sz="2800" b="1" dirty="0" smtClean="0"/>
              <a:t> y </a:t>
            </a:r>
            <a:r>
              <a:rPr lang="en-US" sz="2800" b="1" dirty="0" err="1" smtClean="0"/>
              <a:t>agricultura</a:t>
            </a:r>
            <a:endParaRPr lang="es-ES_tradnl" sz="2800" dirty="0"/>
          </a:p>
        </p:txBody>
      </p:sp>
    </p:spTree>
    <p:extLst>
      <p:ext uri="{BB962C8B-B14F-4D97-AF65-F5344CB8AC3E}">
        <p14:creationId xmlns:p14="http://schemas.microsoft.com/office/powerpoint/2010/main" val="1265484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86565" y="870546"/>
            <a:ext cx="4839207" cy="343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016507" y="720979"/>
            <a:ext cx="2379481" cy="174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652484" y="3335873"/>
            <a:ext cx="3931047" cy="282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764253" y="3387890"/>
            <a:ext cx="3931047" cy="2719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16015" y="5270956"/>
            <a:ext cx="2916291" cy="1384995"/>
          </a:xfrm>
          <a:prstGeom prst="rect">
            <a:avLst/>
          </a:prstGeom>
        </p:spPr>
        <p:txBody>
          <a:bodyPr wrap="square">
            <a:spAutoFit/>
          </a:bodyPr>
          <a:lstStyle/>
          <a:p>
            <a:pPr algn="just"/>
            <a:r>
              <a:rPr lang="es-ES" sz="1400" b="1" dirty="0"/>
              <a:t>“La mora como alimento saludable a través de la mejora de la producción mediante </a:t>
            </a:r>
            <a:r>
              <a:rPr lang="es-ES" sz="1400" b="1" dirty="0" err="1"/>
              <a:t>biofertilización</a:t>
            </a:r>
            <a:r>
              <a:rPr lang="es-ES" sz="1400" b="1" dirty="0"/>
              <a:t> </a:t>
            </a:r>
            <a:endParaRPr lang="es-ES" sz="1400" b="1" dirty="0" smtClean="0"/>
          </a:p>
          <a:p>
            <a:pPr algn="just"/>
            <a:r>
              <a:rPr lang="es-ES" sz="1400" dirty="0" smtClean="0"/>
              <a:t>IDI-20130185</a:t>
            </a:r>
          </a:p>
          <a:p>
            <a:pPr algn="just"/>
            <a:endParaRPr lang="es-ES" sz="1400" dirty="0"/>
          </a:p>
          <a:p>
            <a:pPr algn="just"/>
            <a:r>
              <a:rPr lang="es-ES" sz="1400" dirty="0" smtClean="0"/>
              <a:t>AGRICOLA EL BOSQUE</a:t>
            </a:r>
            <a:endParaRPr lang="es-ES" sz="1400" dirty="0"/>
          </a:p>
        </p:txBody>
      </p:sp>
    </p:spTree>
    <p:extLst>
      <p:ext uri="{BB962C8B-B14F-4D97-AF65-F5344CB8AC3E}">
        <p14:creationId xmlns:p14="http://schemas.microsoft.com/office/powerpoint/2010/main" val="382038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4"/>
          <p:cNvGrpSpPr>
            <a:grpSpLocks/>
          </p:cNvGrpSpPr>
          <p:nvPr/>
        </p:nvGrpSpPr>
        <p:grpSpPr bwMode="auto">
          <a:xfrm>
            <a:off x="7307874" y="42863"/>
            <a:ext cx="1729154" cy="1131887"/>
            <a:chOff x="130" y="26"/>
            <a:chExt cx="1344" cy="819"/>
          </a:xfrm>
        </p:grpSpPr>
        <p:sp>
          <p:nvSpPr>
            <p:cNvPr id="3115" name="Rectangle 4"/>
            <p:cNvSpPr>
              <a:spLocks noChangeArrowheads="1"/>
            </p:cNvSpPr>
            <p:nvPr/>
          </p:nvSpPr>
          <p:spPr bwMode="auto">
            <a:xfrm>
              <a:off x="130" y="646"/>
              <a:ext cx="134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defRPr/>
              </a:pPr>
              <a:endParaRPr lang="en-US" sz="1200">
                <a:solidFill>
                  <a:srgbClr val="969696"/>
                </a:solidFill>
                <a:latin typeface="Arial" pitchFamily="34" charset="0"/>
                <a:ea typeface="MS PGothic" pitchFamily="34" charset="-128"/>
                <a:cs typeface="+mn-cs"/>
              </a:endParaRPr>
            </a:p>
          </p:txBody>
        </p:sp>
        <p:graphicFrame>
          <p:nvGraphicFramePr>
            <p:cNvPr id="91179" name="Object 2"/>
            <p:cNvGraphicFramePr>
              <a:graphicFrameLocks noChangeAspect="1"/>
            </p:cNvGraphicFramePr>
            <p:nvPr/>
          </p:nvGraphicFramePr>
          <p:xfrm>
            <a:off x="226" y="26"/>
            <a:ext cx="1152" cy="592"/>
          </p:xfrm>
          <a:graphic>
            <a:graphicData uri="http://schemas.openxmlformats.org/presentationml/2006/ole">
              <mc:AlternateContent xmlns:mc="http://schemas.openxmlformats.org/markup-compatibility/2006">
                <mc:Choice xmlns:v="urn:schemas-microsoft-com:vml" Requires="v">
                  <p:oleObj spid="_x0000_s12336" name="Fotografía de Photo Editor" r:id="rId4" imgW="4172532" imgH="2142857" progId="MSPhotoEd.3">
                    <p:embed/>
                  </p:oleObj>
                </mc:Choice>
                <mc:Fallback>
                  <p:oleObj name="Fotografía de Photo Editor" r:id="rId4" imgW="4172532" imgH="214285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 y="26"/>
                          <a:ext cx="1152"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91140" name="Group 58"/>
          <p:cNvGrpSpPr>
            <a:grpSpLocks/>
          </p:cNvGrpSpPr>
          <p:nvPr/>
        </p:nvGrpSpPr>
        <p:grpSpPr bwMode="auto">
          <a:xfrm>
            <a:off x="2179028" y="3860801"/>
            <a:ext cx="3184280" cy="962025"/>
            <a:chOff x="1292" y="2461"/>
            <a:chExt cx="2007" cy="606"/>
          </a:xfrm>
        </p:grpSpPr>
        <p:sp>
          <p:nvSpPr>
            <p:cNvPr id="3110" name="Rectangle 15"/>
            <p:cNvSpPr>
              <a:spLocks noChangeArrowheads="1"/>
            </p:cNvSpPr>
            <p:nvPr/>
          </p:nvSpPr>
          <p:spPr bwMode="auto">
            <a:xfrm>
              <a:off x="1452" y="2461"/>
              <a:ext cx="1847" cy="349"/>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s-ES" sz="1500" b="1" dirty="0" err="1">
                  <a:solidFill>
                    <a:srgbClr val="FFFFFF"/>
                  </a:solidFill>
                  <a:latin typeface="Arial" pitchFamily="34" charset="0"/>
                  <a:ea typeface="+mn-ea"/>
                  <a:cs typeface="+mn-cs"/>
                </a:rPr>
                <a:t>Prevention</a:t>
              </a:r>
              <a:r>
                <a:rPr lang="es-ES" sz="1500" b="1" dirty="0">
                  <a:solidFill>
                    <a:srgbClr val="FFFFFF"/>
                  </a:solidFill>
                  <a:latin typeface="Arial" pitchFamily="34" charset="0"/>
                  <a:ea typeface="+mn-ea"/>
                  <a:cs typeface="+mn-cs"/>
                </a:rPr>
                <a:t> </a:t>
              </a:r>
              <a:r>
                <a:rPr lang="es-ES" sz="1500" b="1" dirty="0" err="1">
                  <a:solidFill>
                    <a:srgbClr val="FFFFFF"/>
                  </a:solidFill>
                  <a:latin typeface="Arial" pitchFamily="34" charset="0"/>
                  <a:ea typeface="+mn-ea"/>
                  <a:cs typeface="+mn-cs"/>
                </a:rPr>
                <a:t>through</a:t>
              </a:r>
              <a:r>
                <a:rPr lang="es-ES" sz="1500" b="1" dirty="0">
                  <a:solidFill>
                    <a:srgbClr val="FFFFFF"/>
                  </a:solidFill>
                  <a:latin typeface="Arial" pitchFamily="34" charset="0"/>
                  <a:ea typeface="+mn-ea"/>
                  <a:cs typeface="+mn-cs"/>
                </a:rPr>
                <a:t> </a:t>
              </a:r>
              <a:r>
                <a:rPr lang="es-ES" sz="1500" b="1" dirty="0" err="1">
                  <a:solidFill>
                    <a:srgbClr val="FFFFFF"/>
                  </a:solidFill>
                  <a:latin typeface="Arial" pitchFamily="34" charset="0"/>
                  <a:ea typeface="+mn-ea"/>
                  <a:cs typeface="+mn-cs"/>
                </a:rPr>
                <a:t>diet</a:t>
              </a:r>
              <a:r>
                <a:rPr lang="es-ES" sz="1500" b="1" dirty="0">
                  <a:solidFill>
                    <a:srgbClr val="FFFFFF"/>
                  </a:solidFill>
                  <a:latin typeface="Arial" pitchFamily="34" charset="0"/>
                  <a:ea typeface="+mn-ea"/>
                  <a:cs typeface="+mn-cs"/>
                </a:rPr>
                <a:t> </a:t>
              </a:r>
              <a:r>
                <a:rPr lang="es-ES" sz="1500" b="1" dirty="0" err="1">
                  <a:solidFill>
                    <a:srgbClr val="FFFFFF"/>
                  </a:solidFill>
                  <a:latin typeface="Arial" pitchFamily="34" charset="0"/>
                  <a:ea typeface="+mn-ea"/>
                  <a:cs typeface="+mn-cs"/>
                </a:rPr>
                <a:t>rather</a:t>
              </a:r>
              <a:r>
                <a:rPr lang="es-ES" sz="1500" b="1" dirty="0">
                  <a:solidFill>
                    <a:srgbClr val="FFFFFF"/>
                  </a:solidFill>
                  <a:latin typeface="Arial" pitchFamily="34" charset="0"/>
                  <a:ea typeface="+mn-ea"/>
                  <a:cs typeface="+mn-cs"/>
                </a:rPr>
                <a:t> </a:t>
              </a:r>
              <a:r>
                <a:rPr lang="es-ES" sz="1500" b="1" dirty="0" err="1">
                  <a:solidFill>
                    <a:srgbClr val="FFFFFF"/>
                  </a:solidFill>
                  <a:latin typeface="Arial" pitchFamily="34" charset="0"/>
                  <a:ea typeface="+mn-ea"/>
                  <a:cs typeface="+mn-cs"/>
                </a:rPr>
                <a:t>than</a:t>
              </a:r>
              <a:r>
                <a:rPr lang="es-ES" sz="1500" b="1" dirty="0">
                  <a:solidFill>
                    <a:srgbClr val="FFFFFF"/>
                  </a:solidFill>
                  <a:latin typeface="Arial" pitchFamily="34" charset="0"/>
                  <a:ea typeface="+mn-ea"/>
                  <a:cs typeface="+mn-cs"/>
                </a:rPr>
                <a:t> </a:t>
              </a:r>
              <a:r>
                <a:rPr lang="es-ES" sz="1500" b="1" dirty="0" err="1">
                  <a:solidFill>
                    <a:srgbClr val="FFFFFF"/>
                  </a:solidFill>
                  <a:latin typeface="Arial" pitchFamily="34" charset="0"/>
                  <a:ea typeface="+mn-ea"/>
                  <a:cs typeface="+mn-cs"/>
                </a:rPr>
                <a:t>healing</a:t>
              </a:r>
              <a:endParaRPr lang="es-ES" sz="1500" b="1" dirty="0">
                <a:solidFill>
                  <a:srgbClr val="FFFFFF"/>
                </a:solidFill>
                <a:latin typeface="Arial" pitchFamily="34" charset="0"/>
                <a:ea typeface="+mn-ea"/>
                <a:cs typeface="+mn-cs"/>
              </a:endParaRPr>
            </a:p>
          </p:txBody>
        </p:sp>
        <p:sp>
          <p:nvSpPr>
            <p:cNvPr id="3111" name="Line 22"/>
            <p:cNvSpPr>
              <a:spLocks noChangeShapeType="1"/>
            </p:cNvSpPr>
            <p:nvPr/>
          </p:nvSpPr>
          <p:spPr bwMode="auto">
            <a:xfrm flipV="1">
              <a:off x="1292" y="2659"/>
              <a:ext cx="635" cy="408"/>
            </a:xfrm>
            <a:prstGeom prst="line">
              <a:avLst/>
            </a:prstGeom>
            <a:noFill/>
            <a:ln w="7620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s-ES" sz="1800">
                <a:solidFill>
                  <a:srgbClr val="000000"/>
                </a:solidFill>
                <a:latin typeface="Arial" pitchFamily="34" charset="0"/>
                <a:ea typeface="+mn-ea"/>
                <a:cs typeface="+mn-cs"/>
              </a:endParaRPr>
            </a:p>
          </p:txBody>
        </p:sp>
      </p:grpSp>
      <p:sp>
        <p:nvSpPr>
          <p:cNvPr id="14359" name="Line 23"/>
          <p:cNvSpPr>
            <a:spLocks noChangeShapeType="1"/>
          </p:cNvSpPr>
          <p:nvPr/>
        </p:nvSpPr>
        <p:spPr bwMode="auto">
          <a:xfrm flipH="1">
            <a:off x="1979735" y="2852738"/>
            <a:ext cx="1223596" cy="0"/>
          </a:xfrm>
          <a:prstGeom prst="line">
            <a:avLst/>
          </a:prstGeom>
          <a:noFill/>
          <a:ln w="7620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s-ES" sz="1800">
              <a:solidFill>
                <a:srgbClr val="000000"/>
              </a:solidFill>
              <a:latin typeface="Arial" pitchFamily="34" charset="0"/>
              <a:ea typeface="+mn-ea"/>
              <a:cs typeface="+mn-cs"/>
            </a:endParaRPr>
          </a:p>
        </p:txBody>
      </p:sp>
      <p:grpSp>
        <p:nvGrpSpPr>
          <p:cNvPr id="91142" name="Group 54"/>
          <p:cNvGrpSpPr>
            <a:grpSpLocks/>
          </p:cNvGrpSpPr>
          <p:nvPr/>
        </p:nvGrpSpPr>
        <p:grpSpPr bwMode="auto">
          <a:xfrm>
            <a:off x="2914651" y="976313"/>
            <a:ext cx="3745523" cy="2397125"/>
            <a:chOff x="1413" y="659"/>
            <a:chExt cx="3391" cy="1510"/>
          </a:xfrm>
        </p:grpSpPr>
        <p:sp>
          <p:nvSpPr>
            <p:cNvPr id="3106" name="Text Box 29"/>
            <p:cNvSpPr txBox="1">
              <a:spLocks noChangeArrowheads="1"/>
            </p:cNvSpPr>
            <p:nvPr/>
          </p:nvSpPr>
          <p:spPr bwMode="auto">
            <a:xfrm>
              <a:off x="1413" y="1616"/>
              <a:ext cx="3391" cy="553"/>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sz="1500" b="1" dirty="0" smtClean="0">
                  <a:solidFill>
                    <a:srgbClr val="FFFFFF"/>
                  </a:solidFill>
                </a:rPr>
                <a:t>BIOTECNOLOGIA APLICADA: </a:t>
              </a:r>
              <a:r>
                <a:rPr lang="es-ES" sz="1200" b="1" dirty="0" smtClean="0">
                  <a:solidFill>
                    <a:srgbClr val="FFFFFF"/>
                  </a:solidFill>
                </a:rPr>
                <a:t>APLICACIÓN DE BACTERIAS EN EL RIEGO PARA ESTIMULAR EL METABOLISMO SECUNDARIO</a:t>
              </a:r>
            </a:p>
          </p:txBody>
        </p:sp>
        <p:grpSp>
          <p:nvGrpSpPr>
            <p:cNvPr id="91170" name="Group 40"/>
            <p:cNvGrpSpPr>
              <a:grpSpLocks/>
            </p:cNvGrpSpPr>
            <p:nvPr/>
          </p:nvGrpSpPr>
          <p:grpSpPr bwMode="auto">
            <a:xfrm>
              <a:off x="2470" y="659"/>
              <a:ext cx="1136" cy="957"/>
              <a:chOff x="4059" y="935"/>
              <a:chExt cx="1136" cy="957"/>
            </a:xfrm>
          </p:grpSpPr>
          <p:pic>
            <p:nvPicPr>
              <p:cNvPr id="91171" name="Picture 34" descr="mora-tay-500x500"/>
              <p:cNvPicPr>
                <a:picLocks noChangeAspect="1" noChangeArrowheads="1"/>
              </p:cNvPicPr>
              <p:nvPr/>
            </p:nvPicPr>
            <p:blipFill>
              <a:blip r:embed="rId6">
                <a:extLst>
                  <a:ext uri="{28A0092B-C50C-407E-A947-70E740481C1C}">
                    <a14:useLocalDpi xmlns:a14="http://schemas.microsoft.com/office/drawing/2010/main" val="0"/>
                  </a:ext>
                </a:extLst>
              </a:blip>
              <a:srcRect t="11383" b="11572"/>
              <a:stretch>
                <a:fillRect/>
              </a:stretch>
            </p:blipFill>
            <p:spPr bwMode="auto">
              <a:xfrm>
                <a:off x="4059" y="935"/>
                <a:ext cx="1136" cy="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72" name="Picture 38" descr="ANd9GcRjYQoAwgXXGY2Z7wEHDjTdaQxmO5Fa5r4pgZ_M9Qali1EQtyZEObgo1An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 y="1290"/>
                <a:ext cx="542"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1143" name="Group 52"/>
          <p:cNvGrpSpPr>
            <a:grpSpLocks/>
          </p:cNvGrpSpPr>
          <p:nvPr/>
        </p:nvGrpSpPr>
        <p:grpSpPr bwMode="auto">
          <a:xfrm>
            <a:off x="476904" y="1393825"/>
            <a:ext cx="1549682" cy="1851026"/>
            <a:chOff x="301" y="799"/>
            <a:chExt cx="976" cy="1166"/>
          </a:xfrm>
        </p:grpSpPr>
        <p:sp>
          <p:nvSpPr>
            <p:cNvPr id="3101" name="Text Box 14"/>
            <p:cNvSpPr txBox="1">
              <a:spLocks noChangeArrowheads="1"/>
            </p:cNvSpPr>
            <p:nvPr/>
          </p:nvSpPr>
          <p:spPr bwMode="auto">
            <a:xfrm>
              <a:off x="301" y="1616"/>
              <a:ext cx="975" cy="349"/>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sz="1500" b="1" dirty="0" smtClean="0">
                  <a:solidFill>
                    <a:srgbClr val="FFFFFF"/>
                  </a:solidFill>
                  <a:ea typeface="+mn-ea"/>
                  <a:cs typeface="+mn-cs"/>
                </a:rPr>
                <a:t>COMPUESTOS</a:t>
              </a:r>
            </a:p>
            <a:p>
              <a:pPr algn="ctr" eaLnBrk="1" hangingPunct="1">
                <a:defRPr/>
              </a:pPr>
              <a:r>
                <a:rPr lang="es-ES" sz="1500" b="1" dirty="0" smtClean="0">
                  <a:solidFill>
                    <a:srgbClr val="FFFFFF"/>
                  </a:solidFill>
                </a:rPr>
                <a:t>BIOACTIVOS</a:t>
              </a:r>
              <a:endParaRPr lang="es-ES" sz="1500" b="1" dirty="0" smtClean="0">
                <a:solidFill>
                  <a:srgbClr val="FFFFFF"/>
                </a:solidFill>
                <a:ea typeface="+mn-ea"/>
                <a:cs typeface="+mn-cs"/>
              </a:endParaRPr>
            </a:p>
          </p:txBody>
        </p:sp>
        <p:grpSp>
          <p:nvGrpSpPr>
            <p:cNvPr id="91165" name="Group 51"/>
            <p:cNvGrpSpPr>
              <a:grpSpLocks/>
            </p:cNvGrpSpPr>
            <p:nvPr/>
          </p:nvGrpSpPr>
          <p:grpSpPr bwMode="auto">
            <a:xfrm>
              <a:off x="340" y="799"/>
              <a:ext cx="937" cy="818"/>
              <a:chOff x="430" y="709"/>
              <a:chExt cx="937" cy="818"/>
            </a:xfrm>
          </p:grpSpPr>
          <p:sp>
            <p:nvSpPr>
              <p:cNvPr id="3103" name="Text Box 12"/>
              <p:cNvSpPr txBox="1">
                <a:spLocks noChangeArrowheads="1"/>
              </p:cNvSpPr>
              <p:nvPr/>
            </p:nvSpPr>
            <p:spPr bwMode="auto">
              <a:xfrm>
                <a:off x="1247" y="1140"/>
                <a:ext cx="11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sz="1500" b="1" smtClean="0">
                  <a:solidFill>
                    <a:srgbClr val="000000"/>
                  </a:solidFill>
                  <a:ea typeface="+mn-ea"/>
                  <a:cs typeface="+mn-cs"/>
                </a:endParaRPr>
              </a:p>
            </p:txBody>
          </p:sp>
          <p:pic>
            <p:nvPicPr>
              <p:cNvPr id="91167" name="Picture 13" descr="l_brombeere"/>
              <p:cNvPicPr>
                <a:picLocks noChangeAspect="1" noChangeArrowheads="1"/>
              </p:cNvPicPr>
              <p:nvPr/>
            </p:nvPicPr>
            <p:blipFill>
              <a:blip r:embed="rId8">
                <a:extLst>
                  <a:ext uri="{28A0092B-C50C-407E-A947-70E740481C1C}">
                    <a14:useLocalDpi xmlns:a14="http://schemas.microsoft.com/office/drawing/2010/main" val="0"/>
                  </a:ext>
                </a:extLst>
              </a:blip>
              <a:srcRect l="18356" t="4047" r="10887"/>
              <a:stretch>
                <a:fillRect/>
              </a:stretch>
            </p:blipFill>
            <p:spPr bwMode="auto">
              <a:xfrm>
                <a:off x="521" y="709"/>
                <a:ext cx="772"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5" name="Text Box 42"/>
              <p:cNvSpPr txBox="1">
                <a:spLocks noChangeArrowheads="1"/>
              </p:cNvSpPr>
              <p:nvPr/>
            </p:nvSpPr>
            <p:spPr bwMode="auto">
              <a:xfrm>
                <a:off x="430" y="1353"/>
                <a:ext cx="9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s-ES" sz="1200" b="1" i="1" smtClean="0">
                    <a:solidFill>
                      <a:srgbClr val="000000"/>
                    </a:solidFill>
                    <a:ea typeface="+mn-ea"/>
                    <a:cs typeface="+mn-cs"/>
                  </a:rPr>
                  <a:t>Rubus fruticosus</a:t>
                </a:r>
              </a:p>
            </p:txBody>
          </p:sp>
        </p:grpSp>
      </p:grpSp>
      <p:grpSp>
        <p:nvGrpSpPr>
          <p:cNvPr id="91144" name="Group 62"/>
          <p:cNvGrpSpPr>
            <a:grpSpLocks/>
          </p:cNvGrpSpPr>
          <p:nvPr/>
        </p:nvGrpSpPr>
        <p:grpSpPr bwMode="auto">
          <a:xfrm>
            <a:off x="4787412" y="4221163"/>
            <a:ext cx="4322885" cy="2563812"/>
            <a:chOff x="3016" y="2659"/>
            <a:chExt cx="2723" cy="1615"/>
          </a:xfrm>
        </p:grpSpPr>
        <p:sp>
          <p:nvSpPr>
            <p:cNvPr id="3096" name="Line 28"/>
            <p:cNvSpPr>
              <a:spLocks noChangeShapeType="1"/>
            </p:cNvSpPr>
            <p:nvPr/>
          </p:nvSpPr>
          <p:spPr bwMode="auto">
            <a:xfrm flipH="1" flipV="1">
              <a:off x="3016" y="2659"/>
              <a:ext cx="1043" cy="771"/>
            </a:xfrm>
            <a:prstGeom prst="line">
              <a:avLst/>
            </a:prstGeom>
            <a:noFill/>
            <a:ln w="7620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s-ES" sz="1800">
                <a:solidFill>
                  <a:srgbClr val="000000"/>
                </a:solidFill>
                <a:latin typeface="Arial" pitchFamily="34" charset="0"/>
                <a:ea typeface="+mn-ea"/>
                <a:cs typeface="+mn-cs"/>
              </a:endParaRPr>
            </a:p>
          </p:txBody>
        </p:sp>
        <p:grpSp>
          <p:nvGrpSpPr>
            <p:cNvPr id="91160" name="Group 30"/>
            <p:cNvGrpSpPr>
              <a:grpSpLocks/>
            </p:cNvGrpSpPr>
            <p:nvPr/>
          </p:nvGrpSpPr>
          <p:grpSpPr bwMode="auto">
            <a:xfrm>
              <a:off x="4059" y="3205"/>
              <a:ext cx="1680" cy="633"/>
              <a:chOff x="816" y="1889"/>
              <a:chExt cx="2640" cy="1048"/>
            </a:xfrm>
          </p:grpSpPr>
          <p:pic>
            <p:nvPicPr>
              <p:cNvPr id="91162"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7" y="1889"/>
                <a:ext cx="2229"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3" name="Picture 32" descr="Wanted_Blackberry_seeds_Rubus_genus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 y="2496"/>
                <a:ext cx="624"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8" name="Text Box 44"/>
            <p:cNvSpPr txBox="1">
              <a:spLocks noChangeArrowheads="1"/>
            </p:cNvSpPr>
            <p:nvPr/>
          </p:nvSpPr>
          <p:spPr bwMode="auto">
            <a:xfrm>
              <a:off x="4105" y="3983"/>
              <a:ext cx="114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s-ES" sz="1200" b="1" dirty="0" smtClean="0">
                  <a:solidFill>
                    <a:srgbClr val="000000"/>
                  </a:solidFill>
                  <a:ea typeface="+mn-ea"/>
                  <a:cs typeface="+mn-cs"/>
                </a:rPr>
                <a:t>Efecto </a:t>
              </a:r>
              <a:r>
                <a:rPr lang="es-ES" sz="1200" b="1" dirty="0" err="1" smtClean="0">
                  <a:solidFill>
                    <a:srgbClr val="000000"/>
                  </a:solidFill>
                  <a:ea typeface="+mn-ea"/>
                  <a:cs typeface="+mn-cs"/>
                </a:rPr>
                <a:t>hipolipemiante</a:t>
              </a:r>
              <a:r>
                <a:rPr lang="es-ES" sz="1200" b="1" baseline="30000" dirty="0" smtClean="0">
                  <a:solidFill>
                    <a:srgbClr val="000000"/>
                  </a:solidFill>
                  <a:ea typeface="+mn-ea"/>
                  <a:cs typeface="+mn-cs"/>
                </a:rPr>
                <a:t>)</a:t>
              </a:r>
            </a:p>
            <a:p>
              <a:pPr eaLnBrk="1" hangingPunct="1">
                <a:defRPr/>
              </a:pPr>
              <a:r>
                <a:rPr lang="es-ES" sz="1200" b="1" dirty="0" smtClean="0">
                  <a:solidFill>
                    <a:srgbClr val="000000"/>
                  </a:solidFill>
                  <a:ea typeface="+mn-ea"/>
                  <a:cs typeface="+mn-cs"/>
                </a:rPr>
                <a:t>(Ratas obesas)</a:t>
              </a:r>
            </a:p>
          </p:txBody>
        </p:sp>
      </p:grpSp>
      <p:grpSp>
        <p:nvGrpSpPr>
          <p:cNvPr id="91145" name="Group 64"/>
          <p:cNvGrpSpPr>
            <a:grpSpLocks/>
          </p:cNvGrpSpPr>
          <p:nvPr/>
        </p:nvGrpSpPr>
        <p:grpSpPr bwMode="auto">
          <a:xfrm>
            <a:off x="6571852" y="2349501"/>
            <a:ext cx="2545201" cy="2733675"/>
            <a:chOff x="4140" y="1480"/>
            <a:chExt cx="1603" cy="1722"/>
          </a:xfrm>
        </p:grpSpPr>
        <p:sp>
          <p:nvSpPr>
            <p:cNvPr id="3092" name="Text Box 24"/>
            <p:cNvSpPr txBox="1">
              <a:spLocks noChangeArrowheads="1"/>
            </p:cNvSpPr>
            <p:nvPr/>
          </p:nvSpPr>
          <p:spPr bwMode="auto">
            <a:xfrm>
              <a:off x="4422" y="2432"/>
              <a:ext cx="924" cy="204"/>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s-ES" sz="1500" b="1" dirty="0" err="1" smtClean="0">
                  <a:solidFill>
                    <a:srgbClr val="FFFFFF"/>
                  </a:solidFill>
                  <a:ea typeface="+mn-ea"/>
                  <a:cs typeface="+mn-cs"/>
                </a:rPr>
                <a:t>Metabolomica</a:t>
              </a:r>
              <a:endParaRPr lang="es-ES" sz="1500" b="1" dirty="0" smtClean="0">
                <a:solidFill>
                  <a:srgbClr val="FFFFFF"/>
                </a:solidFill>
                <a:ea typeface="+mn-ea"/>
                <a:cs typeface="+mn-cs"/>
              </a:endParaRPr>
            </a:p>
          </p:txBody>
        </p:sp>
        <p:sp>
          <p:nvSpPr>
            <p:cNvPr id="3093" name="Line 41"/>
            <p:cNvSpPr>
              <a:spLocks noChangeShapeType="1"/>
            </p:cNvSpPr>
            <p:nvPr/>
          </p:nvSpPr>
          <p:spPr bwMode="auto">
            <a:xfrm flipV="1">
              <a:off x="4876" y="2750"/>
              <a:ext cx="0" cy="452"/>
            </a:xfrm>
            <a:prstGeom prst="line">
              <a:avLst/>
            </a:prstGeom>
            <a:noFill/>
            <a:ln w="762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s-ES" sz="1800">
                <a:solidFill>
                  <a:srgbClr val="000000"/>
                </a:solidFill>
                <a:latin typeface="Arial" pitchFamily="34" charset="0"/>
                <a:ea typeface="+mn-ea"/>
                <a:cs typeface="+mn-cs"/>
              </a:endParaRPr>
            </a:p>
          </p:txBody>
        </p:sp>
        <p:pic>
          <p:nvPicPr>
            <p:cNvPr id="91157" name="Picture 20"/>
            <p:cNvPicPr>
              <a:picLocks noChangeAspect="1" noChangeArrowheads="1"/>
            </p:cNvPicPr>
            <p:nvPr/>
          </p:nvPicPr>
          <p:blipFill>
            <a:blip r:embed="rId11">
              <a:extLst>
                <a:ext uri="{28A0092B-C50C-407E-A947-70E740481C1C}">
                  <a14:useLocalDpi xmlns:a14="http://schemas.microsoft.com/office/drawing/2010/main" val="0"/>
                </a:ext>
              </a:extLst>
            </a:blip>
            <a:srcRect l="8653" t="2924" r="9135" b="4385"/>
            <a:stretch>
              <a:fillRect/>
            </a:stretch>
          </p:blipFill>
          <p:spPr bwMode="auto">
            <a:xfrm>
              <a:off x="4332" y="1752"/>
              <a:ext cx="1204"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5" name="Text Box 46"/>
            <p:cNvSpPr txBox="1">
              <a:spLocks noChangeArrowheads="1"/>
            </p:cNvSpPr>
            <p:nvPr/>
          </p:nvSpPr>
          <p:spPr bwMode="auto">
            <a:xfrm>
              <a:off x="4140" y="1480"/>
              <a:ext cx="16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sz="1200" b="1" dirty="0" err="1" smtClean="0">
                  <a:solidFill>
                    <a:srgbClr val="000000"/>
                  </a:solidFill>
                  <a:ea typeface="+mn-ea"/>
                  <a:cs typeface="+mn-cs"/>
                </a:rPr>
                <a:t>Identificacion</a:t>
              </a:r>
              <a:r>
                <a:rPr lang="es-ES" sz="1200" b="1" dirty="0" smtClean="0">
                  <a:solidFill>
                    <a:srgbClr val="000000"/>
                  </a:solidFill>
                  <a:ea typeface="+mn-ea"/>
                  <a:cs typeface="+mn-cs"/>
                </a:rPr>
                <a:t> de </a:t>
              </a:r>
              <a:r>
                <a:rPr lang="es-ES" sz="1200" b="1" dirty="0" err="1" smtClean="0">
                  <a:solidFill>
                    <a:srgbClr val="000000"/>
                  </a:solidFill>
                  <a:ea typeface="+mn-ea"/>
                  <a:cs typeface="+mn-cs"/>
                </a:rPr>
                <a:t>biomarcadores</a:t>
              </a:r>
              <a:endParaRPr lang="es-ES" sz="1200" b="1" dirty="0" smtClean="0">
                <a:solidFill>
                  <a:srgbClr val="000000"/>
                </a:solidFill>
                <a:ea typeface="+mn-ea"/>
                <a:cs typeface="+mn-cs"/>
              </a:endParaRPr>
            </a:p>
          </p:txBody>
        </p:sp>
      </p:grpSp>
      <p:grpSp>
        <p:nvGrpSpPr>
          <p:cNvPr id="91146" name="Group 59"/>
          <p:cNvGrpSpPr>
            <a:grpSpLocks/>
          </p:cNvGrpSpPr>
          <p:nvPr/>
        </p:nvGrpSpPr>
        <p:grpSpPr bwMode="auto">
          <a:xfrm>
            <a:off x="2698895" y="4581526"/>
            <a:ext cx="2454732" cy="1527175"/>
            <a:chOff x="1695" y="2886"/>
            <a:chExt cx="1475" cy="981"/>
          </a:xfrm>
        </p:grpSpPr>
        <p:sp>
          <p:nvSpPr>
            <p:cNvPr id="3090" name="Line 47"/>
            <p:cNvSpPr>
              <a:spLocks noChangeShapeType="1"/>
            </p:cNvSpPr>
            <p:nvPr/>
          </p:nvSpPr>
          <p:spPr bwMode="auto">
            <a:xfrm>
              <a:off x="2426" y="2886"/>
              <a:ext cx="0" cy="635"/>
            </a:xfrm>
            <a:prstGeom prst="line">
              <a:avLst/>
            </a:prstGeom>
            <a:noFill/>
            <a:ln w="762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s-ES" sz="1800">
                <a:solidFill>
                  <a:srgbClr val="000000"/>
                </a:solidFill>
                <a:latin typeface="Arial" pitchFamily="34" charset="0"/>
                <a:ea typeface="+mn-ea"/>
                <a:cs typeface="+mn-cs"/>
              </a:endParaRPr>
            </a:p>
          </p:txBody>
        </p:sp>
        <p:sp>
          <p:nvSpPr>
            <p:cNvPr id="3091" name="Text Box 48"/>
            <p:cNvSpPr txBox="1">
              <a:spLocks noChangeArrowheads="1"/>
            </p:cNvSpPr>
            <p:nvPr/>
          </p:nvSpPr>
          <p:spPr bwMode="auto">
            <a:xfrm>
              <a:off x="1695" y="3511"/>
              <a:ext cx="1475" cy="356"/>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sz="1500" b="1" dirty="0" smtClean="0">
                  <a:solidFill>
                    <a:srgbClr val="FFFFFF"/>
                  </a:solidFill>
                  <a:ea typeface="+mn-ea"/>
                  <a:cs typeface="+mn-cs"/>
                </a:rPr>
                <a:t>Resistencia a Insulina</a:t>
              </a:r>
            </a:p>
            <a:p>
              <a:pPr algn="ctr" eaLnBrk="1" hangingPunct="1">
                <a:defRPr/>
              </a:pPr>
              <a:r>
                <a:rPr lang="es-ES" sz="1500" b="1" dirty="0" smtClean="0">
                  <a:solidFill>
                    <a:srgbClr val="FFFFFF"/>
                  </a:solidFill>
                </a:rPr>
                <a:t>Síndrome metabólico</a:t>
              </a:r>
              <a:r>
                <a:rPr lang="es-ES" sz="1500" b="1" dirty="0" smtClean="0">
                  <a:solidFill>
                    <a:srgbClr val="FFFFFF"/>
                  </a:solidFill>
                  <a:ea typeface="+mn-ea"/>
                  <a:cs typeface="+mn-cs"/>
                </a:rPr>
                <a:t> </a:t>
              </a:r>
              <a:r>
                <a:rPr lang="es-ES" sz="1500" b="1" baseline="30000" dirty="0" smtClean="0">
                  <a:solidFill>
                    <a:srgbClr val="FFFFFF"/>
                  </a:solidFill>
                  <a:ea typeface="+mn-ea"/>
                  <a:cs typeface="+mn-cs"/>
                </a:rPr>
                <a:t>(1,2)</a:t>
              </a:r>
              <a:endParaRPr lang="es-ES" sz="1500" b="1" dirty="0" smtClean="0">
                <a:solidFill>
                  <a:srgbClr val="FFFFFF"/>
                </a:solidFill>
                <a:ea typeface="+mn-ea"/>
                <a:cs typeface="+mn-cs"/>
              </a:endParaRPr>
            </a:p>
          </p:txBody>
        </p:sp>
      </p:grpSp>
      <p:sp>
        <p:nvSpPr>
          <p:cNvPr id="14385" name="Rectangle 49"/>
          <p:cNvSpPr>
            <a:spLocks noChangeArrowheads="1"/>
          </p:cNvSpPr>
          <p:nvPr/>
        </p:nvSpPr>
        <p:spPr bwMode="auto">
          <a:xfrm>
            <a:off x="323850" y="6191250"/>
            <a:ext cx="22187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s-ES" sz="1000" baseline="30000">
                <a:solidFill>
                  <a:srgbClr val="000000"/>
                </a:solidFill>
                <a:latin typeface="Arial" pitchFamily="34" charset="0"/>
                <a:ea typeface="+mn-ea"/>
                <a:cs typeface="+mn-cs"/>
              </a:rPr>
              <a:t>(1)</a:t>
            </a:r>
            <a:r>
              <a:rPr lang="es-ES" sz="1000">
                <a:solidFill>
                  <a:srgbClr val="000000"/>
                </a:solidFill>
                <a:latin typeface="Arial" pitchFamily="34" charset="0"/>
                <a:ea typeface="+mn-ea"/>
                <a:cs typeface="+mn-cs"/>
              </a:rPr>
              <a:t>Paredes-Lopez et al, 2010.</a:t>
            </a:r>
          </a:p>
          <a:p>
            <a:pPr>
              <a:defRPr/>
            </a:pPr>
            <a:r>
              <a:rPr lang="es-ES" sz="1000" baseline="30000">
                <a:solidFill>
                  <a:srgbClr val="000000"/>
                </a:solidFill>
                <a:latin typeface="Arial" pitchFamily="34" charset="0"/>
                <a:ea typeface="+mn-ea"/>
                <a:cs typeface="+mn-cs"/>
              </a:rPr>
              <a:t>(2)</a:t>
            </a:r>
            <a:r>
              <a:rPr lang="es-ES" sz="1000">
                <a:solidFill>
                  <a:srgbClr val="000000"/>
                </a:solidFill>
                <a:latin typeface="Arial" pitchFamily="34" charset="0"/>
                <a:ea typeface="+mn-ea"/>
                <a:cs typeface="+mn-cs"/>
              </a:rPr>
              <a:t> Seeram, 2008.</a:t>
            </a:r>
            <a:endParaRPr lang="es-ES" sz="1000" baseline="30000">
              <a:solidFill>
                <a:srgbClr val="000000"/>
              </a:solidFill>
              <a:latin typeface="Arial" pitchFamily="34" charset="0"/>
              <a:ea typeface="+mn-ea"/>
              <a:cs typeface="+mn-cs"/>
            </a:endParaRPr>
          </a:p>
          <a:p>
            <a:pPr>
              <a:defRPr/>
            </a:pPr>
            <a:r>
              <a:rPr lang="es-ES" sz="1000" baseline="30000">
                <a:solidFill>
                  <a:srgbClr val="000000"/>
                </a:solidFill>
                <a:latin typeface="Arial" pitchFamily="34" charset="0"/>
                <a:ea typeface="+mn-ea"/>
                <a:cs typeface="+mn-cs"/>
              </a:rPr>
              <a:t>(3)</a:t>
            </a:r>
            <a:r>
              <a:rPr lang="es-ES" sz="1000">
                <a:solidFill>
                  <a:srgbClr val="000000"/>
                </a:solidFill>
                <a:latin typeface="Arial" pitchFamily="34" charset="0"/>
                <a:ea typeface="+mn-ea"/>
                <a:cs typeface="+mn-cs"/>
              </a:rPr>
              <a:t>Valcheva-huzmanova et al, 2007..</a:t>
            </a:r>
          </a:p>
        </p:txBody>
      </p:sp>
      <p:grpSp>
        <p:nvGrpSpPr>
          <p:cNvPr id="91148" name="Group 53"/>
          <p:cNvGrpSpPr>
            <a:grpSpLocks/>
          </p:cNvGrpSpPr>
          <p:nvPr/>
        </p:nvGrpSpPr>
        <p:grpSpPr bwMode="auto">
          <a:xfrm>
            <a:off x="539262" y="3357563"/>
            <a:ext cx="1526421" cy="1873250"/>
            <a:chOff x="340" y="2115"/>
            <a:chExt cx="961" cy="1180"/>
          </a:xfrm>
        </p:grpSpPr>
        <p:sp>
          <p:nvSpPr>
            <p:cNvPr id="3087" name="Text Box 16"/>
            <p:cNvSpPr txBox="1">
              <a:spLocks noChangeArrowheads="1"/>
            </p:cNvSpPr>
            <p:nvPr/>
          </p:nvSpPr>
          <p:spPr bwMode="auto">
            <a:xfrm>
              <a:off x="367" y="3091"/>
              <a:ext cx="934" cy="204"/>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s-ES" sz="1500" b="1" dirty="0" smtClean="0">
                  <a:solidFill>
                    <a:srgbClr val="FFFFFF"/>
                  </a:solidFill>
                  <a:ea typeface="+mn-ea"/>
                  <a:cs typeface="+mn-cs"/>
                </a:rPr>
                <a:t>FLAVONOLES</a:t>
              </a:r>
            </a:p>
          </p:txBody>
        </p:sp>
        <p:sp>
          <p:nvSpPr>
            <p:cNvPr id="3088" name="Text Box 18"/>
            <p:cNvSpPr txBox="1">
              <a:spLocks noChangeArrowheads="1"/>
            </p:cNvSpPr>
            <p:nvPr/>
          </p:nvSpPr>
          <p:spPr bwMode="auto">
            <a:xfrm>
              <a:off x="340" y="2840"/>
              <a:ext cx="929" cy="204"/>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s-ES" sz="1500" b="1" dirty="0" smtClean="0">
                  <a:solidFill>
                    <a:srgbClr val="FFFFFF"/>
                  </a:solidFill>
                  <a:ea typeface="+mn-ea"/>
                  <a:cs typeface="+mn-cs"/>
                </a:rPr>
                <a:t>ANTOCIANOS</a:t>
              </a:r>
            </a:p>
          </p:txBody>
        </p:sp>
        <p:sp>
          <p:nvSpPr>
            <p:cNvPr id="3089" name="Line 50"/>
            <p:cNvSpPr>
              <a:spLocks noChangeShapeType="1"/>
            </p:cNvSpPr>
            <p:nvPr/>
          </p:nvSpPr>
          <p:spPr bwMode="auto">
            <a:xfrm>
              <a:off x="748" y="2115"/>
              <a:ext cx="0" cy="589"/>
            </a:xfrm>
            <a:prstGeom prst="line">
              <a:avLst/>
            </a:prstGeom>
            <a:noFill/>
            <a:ln w="762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s-ES" sz="1800">
                <a:solidFill>
                  <a:srgbClr val="000000"/>
                </a:solidFill>
                <a:latin typeface="Arial" pitchFamily="34" charset="0"/>
                <a:ea typeface="+mn-ea"/>
                <a:cs typeface="+mn-cs"/>
              </a:endParaRPr>
            </a:p>
          </p:txBody>
        </p:sp>
      </p:grpSp>
      <p:sp>
        <p:nvSpPr>
          <p:cNvPr id="91149" name="43 CuadroTexto"/>
          <p:cNvSpPr txBox="1">
            <a:spLocks noChangeArrowheads="1"/>
          </p:cNvSpPr>
          <p:nvPr/>
        </p:nvSpPr>
        <p:spPr bwMode="auto">
          <a:xfrm>
            <a:off x="115065" y="42863"/>
            <a:ext cx="3071446" cy="338137"/>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r>
              <a:rPr lang="es-ES" sz="1600" dirty="0" smtClean="0"/>
              <a:t>INVESTIGACION EN CURSO</a:t>
            </a:r>
            <a:endParaRPr lang="es-ES" sz="1600" dirty="0"/>
          </a:p>
        </p:txBody>
      </p:sp>
    </p:spTree>
    <p:extLst>
      <p:ext uri="{BB962C8B-B14F-4D97-AF65-F5344CB8AC3E}">
        <p14:creationId xmlns:p14="http://schemas.microsoft.com/office/powerpoint/2010/main" val="4110623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echa izquierda 20"/>
          <p:cNvSpPr/>
          <p:nvPr/>
        </p:nvSpPr>
        <p:spPr>
          <a:xfrm>
            <a:off x="6691613" y="3386265"/>
            <a:ext cx="755592" cy="520963"/>
          </a:xfrm>
          <a:prstGeom prst="leftArrow">
            <a:avLst/>
          </a:prstGeom>
          <a:solidFill>
            <a:srgbClr val="604A7B"/>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Flecha derecha 17"/>
          <p:cNvSpPr/>
          <p:nvPr/>
        </p:nvSpPr>
        <p:spPr>
          <a:xfrm>
            <a:off x="1414445" y="3201021"/>
            <a:ext cx="736199" cy="527126"/>
          </a:xfrm>
          <a:prstGeom prst="rightArrow">
            <a:avLst/>
          </a:prstGeom>
          <a:solidFill>
            <a:srgbClr val="604A7B"/>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Anillo 16"/>
          <p:cNvSpPr/>
          <p:nvPr/>
        </p:nvSpPr>
        <p:spPr>
          <a:xfrm>
            <a:off x="895473" y="293043"/>
            <a:ext cx="7538254" cy="6170164"/>
          </a:xfrm>
          <a:prstGeom prst="donut">
            <a:avLst>
              <a:gd name="adj" fmla="val 38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pic>
        <p:nvPicPr>
          <p:cNvPr id="4" name="Imagen 3"/>
          <p:cNvPicPr>
            <a:picLocks noChangeAspect="1"/>
          </p:cNvPicPr>
          <p:nvPr/>
        </p:nvPicPr>
        <p:blipFill>
          <a:blip r:embed="rId2"/>
          <a:stretch>
            <a:fillRect/>
          </a:stretch>
        </p:blipFill>
        <p:spPr>
          <a:xfrm>
            <a:off x="4165974" y="0"/>
            <a:ext cx="959276" cy="959276"/>
          </a:xfrm>
          <a:prstGeom prst="rect">
            <a:avLst/>
          </a:prstGeom>
        </p:spPr>
      </p:pic>
      <p:pic>
        <p:nvPicPr>
          <p:cNvPr id="5" name="Imagen 4"/>
          <p:cNvPicPr>
            <a:picLocks noChangeAspect="1"/>
          </p:cNvPicPr>
          <p:nvPr/>
        </p:nvPicPr>
        <p:blipFill>
          <a:blip r:embed="rId3"/>
          <a:stretch>
            <a:fillRect/>
          </a:stretch>
        </p:blipFill>
        <p:spPr>
          <a:xfrm>
            <a:off x="4198537" y="5890388"/>
            <a:ext cx="1007196" cy="967612"/>
          </a:xfrm>
          <a:prstGeom prst="rect">
            <a:avLst/>
          </a:prstGeom>
        </p:spPr>
      </p:pic>
      <p:pic>
        <p:nvPicPr>
          <p:cNvPr id="8" name="Imagen 7"/>
          <p:cNvPicPr>
            <a:picLocks noChangeAspect="1"/>
          </p:cNvPicPr>
          <p:nvPr/>
        </p:nvPicPr>
        <p:blipFill>
          <a:blip r:embed="rId4"/>
          <a:stretch>
            <a:fillRect/>
          </a:stretch>
        </p:blipFill>
        <p:spPr>
          <a:xfrm>
            <a:off x="202890" y="3005466"/>
            <a:ext cx="1358084" cy="1018563"/>
          </a:xfrm>
          <a:prstGeom prst="rect">
            <a:avLst/>
          </a:prstGeom>
        </p:spPr>
      </p:pic>
      <p:pic>
        <p:nvPicPr>
          <p:cNvPr id="11" name="Imagen 10"/>
          <p:cNvPicPr>
            <a:picLocks noChangeAspect="1"/>
          </p:cNvPicPr>
          <p:nvPr/>
        </p:nvPicPr>
        <p:blipFill>
          <a:blip r:embed="rId5"/>
          <a:stretch>
            <a:fillRect/>
          </a:stretch>
        </p:blipFill>
        <p:spPr>
          <a:xfrm>
            <a:off x="7268114" y="2748500"/>
            <a:ext cx="1702897" cy="1275529"/>
          </a:xfrm>
          <a:prstGeom prst="rect">
            <a:avLst/>
          </a:prstGeom>
        </p:spPr>
      </p:pic>
      <p:pic>
        <p:nvPicPr>
          <p:cNvPr id="13" name="Imagen 12"/>
          <p:cNvPicPr>
            <a:picLocks noChangeAspect="1"/>
          </p:cNvPicPr>
          <p:nvPr/>
        </p:nvPicPr>
        <p:blipFill>
          <a:blip r:embed="rId6"/>
          <a:stretch>
            <a:fillRect/>
          </a:stretch>
        </p:blipFill>
        <p:spPr>
          <a:xfrm>
            <a:off x="3389247" y="3386265"/>
            <a:ext cx="2162686" cy="1433955"/>
          </a:xfrm>
          <a:prstGeom prst="rect">
            <a:avLst/>
          </a:prstGeom>
        </p:spPr>
      </p:pic>
      <p:pic>
        <p:nvPicPr>
          <p:cNvPr id="14" name="Imagen 13"/>
          <p:cNvPicPr>
            <a:picLocks noChangeAspect="1"/>
          </p:cNvPicPr>
          <p:nvPr/>
        </p:nvPicPr>
        <p:blipFill>
          <a:blip r:embed="rId7"/>
          <a:stretch>
            <a:fillRect/>
          </a:stretch>
        </p:blipFill>
        <p:spPr>
          <a:xfrm>
            <a:off x="2228128" y="1359550"/>
            <a:ext cx="1823880" cy="1157711"/>
          </a:xfrm>
          <a:prstGeom prst="rect">
            <a:avLst/>
          </a:prstGeom>
        </p:spPr>
      </p:pic>
      <p:pic>
        <p:nvPicPr>
          <p:cNvPr id="15" name="Imagen 14"/>
          <p:cNvPicPr>
            <a:picLocks noChangeAspect="1"/>
          </p:cNvPicPr>
          <p:nvPr/>
        </p:nvPicPr>
        <p:blipFill>
          <a:blip r:embed="rId8"/>
          <a:stretch>
            <a:fillRect/>
          </a:stretch>
        </p:blipFill>
        <p:spPr>
          <a:xfrm>
            <a:off x="5043457" y="2121629"/>
            <a:ext cx="2459387" cy="1342955"/>
          </a:xfrm>
          <a:prstGeom prst="rect">
            <a:avLst/>
          </a:prstGeom>
        </p:spPr>
      </p:pic>
      <p:sp>
        <p:nvSpPr>
          <p:cNvPr id="19" name="Flecha abajo 18"/>
          <p:cNvSpPr/>
          <p:nvPr/>
        </p:nvSpPr>
        <p:spPr>
          <a:xfrm>
            <a:off x="4416008" y="913649"/>
            <a:ext cx="506766" cy="477396"/>
          </a:xfrm>
          <a:prstGeom prst="downArrow">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Flecha arriba 19"/>
          <p:cNvSpPr/>
          <p:nvPr/>
        </p:nvSpPr>
        <p:spPr>
          <a:xfrm>
            <a:off x="4443136" y="5177078"/>
            <a:ext cx="479638" cy="569804"/>
          </a:xfrm>
          <a:prstGeom prst="upArrow">
            <a:avLst/>
          </a:prstGeom>
          <a:solidFill>
            <a:srgbClr val="604A7B"/>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2" name="Flecha abajo 21"/>
          <p:cNvSpPr/>
          <p:nvPr/>
        </p:nvSpPr>
        <p:spPr>
          <a:xfrm>
            <a:off x="5893827" y="73262"/>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3" name="Flecha abajo 22"/>
          <p:cNvSpPr/>
          <p:nvPr/>
        </p:nvSpPr>
        <p:spPr>
          <a:xfrm>
            <a:off x="6399308" y="293043"/>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4" name="Flecha abajo 23"/>
          <p:cNvSpPr/>
          <p:nvPr/>
        </p:nvSpPr>
        <p:spPr>
          <a:xfrm>
            <a:off x="6942488" y="604327"/>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5" name="Flecha abajo 24"/>
          <p:cNvSpPr/>
          <p:nvPr/>
        </p:nvSpPr>
        <p:spPr>
          <a:xfrm>
            <a:off x="7340411" y="951483"/>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7" name="Flecha abajo 26"/>
          <p:cNvSpPr/>
          <p:nvPr/>
        </p:nvSpPr>
        <p:spPr>
          <a:xfrm>
            <a:off x="7697071" y="1439885"/>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8" name="Flecha abajo 27"/>
          <p:cNvSpPr/>
          <p:nvPr/>
        </p:nvSpPr>
        <p:spPr>
          <a:xfrm>
            <a:off x="7980484" y="2034265"/>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0" name="Flecha abajo 29"/>
          <p:cNvSpPr/>
          <p:nvPr/>
        </p:nvSpPr>
        <p:spPr>
          <a:xfrm>
            <a:off x="798163" y="2308938"/>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1" name="Flecha abajo 30"/>
          <p:cNvSpPr/>
          <p:nvPr/>
        </p:nvSpPr>
        <p:spPr>
          <a:xfrm>
            <a:off x="1074186" y="1611732"/>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2" name="Flecha abajo 31"/>
          <p:cNvSpPr/>
          <p:nvPr/>
        </p:nvSpPr>
        <p:spPr>
          <a:xfrm>
            <a:off x="1450297" y="1116244"/>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3" name="Flecha abajo 32"/>
          <p:cNvSpPr/>
          <p:nvPr/>
        </p:nvSpPr>
        <p:spPr>
          <a:xfrm>
            <a:off x="1972306" y="662375"/>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4" name="Flecha abajo 33"/>
          <p:cNvSpPr/>
          <p:nvPr/>
        </p:nvSpPr>
        <p:spPr>
          <a:xfrm>
            <a:off x="2537090" y="335706"/>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5" name="Flecha abajo 34"/>
          <p:cNvSpPr/>
          <p:nvPr/>
        </p:nvSpPr>
        <p:spPr>
          <a:xfrm>
            <a:off x="3226813" y="105823"/>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6" name="Flecha abajo 35"/>
          <p:cNvSpPr/>
          <p:nvPr/>
        </p:nvSpPr>
        <p:spPr>
          <a:xfrm flipV="1">
            <a:off x="895472" y="4380658"/>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9" name="CuadroTexto 38"/>
          <p:cNvSpPr txBox="1"/>
          <p:nvPr/>
        </p:nvSpPr>
        <p:spPr>
          <a:xfrm>
            <a:off x="205526" y="211642"/>
            <a:ext cx="1471952" cy="646331"/>
          </a:xfrm>
          <a:prstGeom prst="rect">
            <a:avLst/>
          </a:prstGeom>
          <a:solidFill>
            <a:srgbClr val="FFFF00"/>
          </a:solidFill>
        </p:spPr>
        <p:txBody>
          <a:bodyPr wrap="none" rtlCol="0">
            <a:spAutoFit/>
          </a:bodyPr>
          <a:lstStyle/>
          <a:p>
            <a:pPr algn="ctr"/>
            <a:r>
              <a:rPr lang="es-ES" i="1" dirty="0" err="1" smtClean="0"/>
              <a:t>P.fluorescens</a:t>
            </a:r>
            <a:r>
              <a:rPr lang="es-ES" i="1" dirty="0" smtClean="0"/>
              <a:t> </a:t>
            </a:r>
          </a:p>
          <a:p>
            <a:pPr algn="ctr"/>
            <a:r>
              <a:rPr lang="es-ES" dirty="0" smtClean="0"/>
              <a:t>N21.4</a:t>
            </a:r>
            <a:endParaRPr lang="es-ES" dirty="0"/>
          </a:p>
        </p:txBody>
      </p:sp>
      <p:sp>
        <p:nvSpPr>
          <p:cNvPr id="40" name="Flecha abajo 39"/>
          <p:cNvSpPr/>
          <p:nvPr/>
        </p:nvSpPr>
        <p:spPr>
          <a:xfrm flipV="1">
            <a:off x="1252008" y="4991161"/>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1" name="Flecha abajo 40"/>
          <p:cNvSpPr/>
          <p:nvPr/>
        </p:nvSpPr>
        <p:spPr>
          <a:xfrm flipV="1">
            <a:off x="1758883" y="5513850"/>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2" name="Flecha abajo 41"/>
          <p:cNvSpPr/>
          <p:nvPr/>
        </p:nvSpPr>
        <p:spPr>
          <a:xfrm flipV="1">
            <a:off x="2357373" y="5890388"/>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3" name="Flecha abajo 42"/>
          <p:cNvSpPr/>
          <p:nvPr/>
        </p:nvSpPr>
        <p:spPr>
          <a:xfrm flipV="1">
            <a:off x="2994935" y="6142729"/>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4" name="Flecha abajo 43"/>
          <p:cNvSpPr/>
          <p:nvPr/>
        </p:nvSpPr>
        <p:spPr>
          <a:xfrm flipV="1">
            <a:off x="6350448" y="6045049"/>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5" name="Flecha abajo 44"/>
          <p:cNvSpPr/>
          <p:nvPr/>
        </p:nvSpPr>
        <p:spPr>
          <a:xfrm flipV="1">
            <a:off x="6805580" y="5769443"/>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6" name="Flecha abajo 45"/>
          <p:cNvSpPr/>
          <p:nvPr/>
        </p:nvSpPr>
        <p:spPr>
          <a:xfrm flipV="1">
            <a:off x="7268860" y="5427340"/>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7" name="Flecha abajo 46"/>
          <p:cNvSpPr/>
          <p:nvPr/>
        </p:nvSpPr>
        <p:spPr>
          <a:xfrm flipV="1">
            <a:off x="7697840" y="4955218"/>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8" name="Flecha abajo 47"/>
          <p:cNvSpPr/>
          <p:nvPr/>
        </p:nvSpPr>
        <p:spPr>
          <a:xfrm flipV="1">
            <a:off x="8054500" y="4434256"/>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9" name="Flecha abajo 48"/>
          <p:cNvSpPr/>
          <p:nvPr/>
        </p:nvSpPr>
        <p:spPr>
          <a:xfrm flipV="1">
            <a:off x="5828690" y="6225285"/>
            <a:ext cx="324867" cy="43956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3" name="Conector recto 2"/>
          <p:cNvCxnSpPr/>
          <p:nvPr/>
        </p:nvCxnSpPr>
        <p:spPr>
          <a:xfrm>
            <a:off x="1576875" y="2043310"/>
            <a:ext cx="2866261" cy="1342955"/>
          </a:xfrm>
          <a:prstGeom prst="line">
            <a:avLst/>
          </a:prstGeom>
          <a:ln w="38100" cmpd="sng">
            <a:solidFill>
              <a:srgbClr val="558ED5"/>
            </a:solidFill>
          </a:ln>
        </p:spPr>
        <p:style>
          <a:lnRef idx="2">
            <a:schemeClr val="accent1"/>
          </a:lnRef>
          <a:fillRef idx="0">
            <a:schemeClr val="accent1"/>
          </a:fillRef>
          <a:effectRef idx="1">
            <a:schemeClr val="accent1"/>
          </a:effectRef>
          <a:fontRef idx="minor">
            <a:schemeClr val="tx1"/>
          </a:fontRef>
        </p:style>
      </p:cxnSp>
      <p:cxnSp>
        <p:nvCxnSpPr>
          <p:cNvPr id="7" name="Conector recto 6"/>
          <p:cNvCxnSpPr>
            <a:stCxn id="13" idx="0"/>
          </p:cNvCxnSpPr>
          <p:nvPr/>
        </p:nvCxnSpPr>
        <p:spPr>
          <a:xfrm>
            <a:off x="4470590" y="3386265"/>
            <a:ext cx="1358100" cy="2707624"/>
          </a:xfrm>
          <a:prstGeom prst="line">
            <a:avLst/>
          </a:prstGeom>
          <a:ln w="381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9" name="CuadroTexto 8"/>
          <p:cNvSpPr txBox="1"/>
          <p:nvPr/>
        </p:nvSpPr>
        <p:spPr>
          <a:xfrm>
            <a:off x="3715800" y="1359550"/>
            <a:ext cx="2112890" cy="1200329"/>
          </a:xfrm>
          <a:prstGeom prst="rect">
            <a:avLst/>
          </a:prstGeom>
          <a:noFill/>
        </p:spPr>
        <p:txBody>
          <a:bodyPr wrap="square" rtlCol="0">
            <a:spAutoFit/>
          </a:bodyPr>
          <a:lstStyle/>
          <a:p>
            <a:pPr algn="ctr"/>
            <a:r>
              <a:rPr lang="es-ES" dirty="0" smtClean="0"/>
              <a:t>+++</a:t>
            </a:r>
          </a:p>
          <a:p>
            <a:pPr algn="ctr"/>
            <a:r>
              <a:rPr lang="es-ES" dirty="0" smtClean="0"/>
              <a:t>Aumento  y </a:t>
            </a:r>
            <a:r>
              <a:rPr lang="es-ES" dirty="0" err="1" smtClean="0"/>
              <a:t>estabilizacion</a:t>
            </a:r>
            <a:r>
              <a:rPr lang="es-ES" dirty="0" smtClean="0"/>
              <a:t> de </a:t>
            </a:r>
            <a:r>
              <a:rPr lang="es-ES" dirty="0" err="1" smtClean="0"/>
              <a:t>bioactivos</a:t>
            </a:r>
            <a:endParaRPr lang="es-ES" dirty="0" smtClean="0"/>
          </a:p>
        </p:txBody>
      </p:sp>
      <p:sp>
        <p:nvSpPr>
          <p:cNvPr id="10" name="CuadroTexto 9"/>
          <p:cNvSpPr txBox="1"/>
          <p:nvPr/>
        </p:nvSpPr>
        <p:spPr>
          <a:xfrm>
            <a:off x="6008793" y="4265391"/>
            <a:ext cx="1506053" cy="646331"/>
          </a:xfrm>
          <a:prstGeom prst="rect">
            <a:avLst/>
          </a:prstGeom>
          <a:noFill/>
        </p:spPr>
        <p:txBody>
          <a:bodyPr wrap="none" rtlCol="0">
            <a:spAutoFit/>
          </a:bodyPr>
          <a:lstStyle/>
          <a:p>
            <a:pPr algn="ctr"/>
            <a:r>
              <a:rPr lang="es-ES" dirty="0" smtClean="0"/>
              <a:t>CONDICIONES</a:t>
            </a:r>
          </a:p>
          <a:p>
            <a:pPr algn="ctr"/>
            <a:r>
              <a:rPr lang="es-ES" dirty="0" smtClean="0"/>
              <a:t>ADVERSAS</a:t>
            </a:r>
            <a:endParaRPr lang="es-ES" dirty="0"/>
          </a:p>
        </p:txBody>
      </p:sp>
      <p:sp>
        <p:nvSpPr>
          <p:cNvPr id="51" name="CuadroTexto 50"/>
          <p:cNvSpPr txBox="1"/>
          <p:nvPr/>
        </p:nvSpPr>
        <p:spPr>
          <a:xfrm>
            <a:off x="1928133" y="4336391"/>
            <a:ext cx="1506053" cy="646331"/>
          </a:xfrm>
          <a:prstGeom prst="rect">
            <a:avLst/>
          </a:prstGeom>
          <a:noFill/>
        </p:spPr>
        <p:txBody>
          <a:bodyPr wrap="none" rtlCol="0">
            <a:spAutoFit/>
          </a:bodyPr>
          <a:lstStyle/>
          <a:p>
            <a:pPr algn="ctr"/>
            <a:r>
              <a:rPr lang="es-ES" dirty="0" smtClean="0"/>
              <a:t>CONDICIONES</a:t>
            </a:r>
          </a:p>
          <a:p>
            <a:pPr algn="ctr"/>
            <a:r>
              <a:rPr lang="es-ES" dirty="0" smtClean="0"/>
              <a:t>FAVORABLES</a:t>
            </a:r>
            <a:endParaRPr lang="es-ES" dirty="0"/>
          </a:p>
        </p:txBody>
      </p:sp>
      <p:sp>
        <p:nvSpPr>
          <p:cNvPr id="52" name="CuadroTexto 51"/>
          <p:cNvSpPr txBox="1"/>
          <p:nvPr/>
        </p:nvSpPr>
        <p:spPr>
          <a:xfrm>
            <a:off x="2071740" y="3761920"/>
            <a:ext cx="1170577" cy="369332"/>
          </a:xfrm>
          <a:prstGeom prst="rect">
            <a:avLst/>
          </a:prstGeom>
          <a:noFill/>
        </p:spPr>
        <p:txBody>
          <a:bodyPr wrap="none" rtlCol="0">
            <a:spAutoFit/>
          </a:bodyPr>
          <a:lstStyle/>
          <a:p>
            <a:pPr algn="ctr"/>
            <a:r>
              <a:rPr lang="es-ES" dirty="0" smtClean="0"/>
              <a:t>No mejora</a:t>
            </a:r>
          </a:p>
        </p:txBody>
      </p:sp>
      <p:sp>
        <p:nvSpPr>
          <p:cNvPr id="12" name="CuadroTexto 11"/>
          <p:cNvSpPr txBox="1"/>
          <p:nvPr/>
        </p:nvSpPr>
        <p:spPr>
          <a:xfrm>
            <a:off x="5551933" y="1232640"/>
            <a:ext cx="542136" cy="369332"/>
          </a:xfrm>
          <a:prstGeom prst="rect">
            <a:avLst/>
          </a:prstGeom>
          <a:noFill/>
        </p:spPr>
        <p:txBody>
          <a:bodyPr wrap="none" rtlCol="0">
            <a:spAutoFit/>
          </a:bodyPr>
          <a:lstStyle/>
          <a:p>
            <a:r>
              <a:rPr lang="es-ES" dirty="0" err="1" smtClean="0"/>
              <a:t>Brix</a:t>
            </a:r>
            <a:endParaRPr lang="es-ES" dirty="0"/>
          </a:p>
        </p:txBody>
      </p:sp>
    </p:spTree>
    <p:extLst>
      <p:ext uri="{BB962C8B-B14F-4D97-AF65-F5344CB8AC3E}">
        <p14:creationId xmlns:p14="http://schemas.microsoft.com/office/powerpoint/2010/main" val="3593788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277" y="1196502"/>
            <a:ext cx="890052" cy="369332"/>
          </a:xfrm>
          <a:prstGeom prst="rect">
            <a:avLst/>
          </a:prstGeom>
          <a:noFill/>
        </p:spPr>
        <p:txBody>
          <a:bodyPr wrap="none" rtlCol="0">
            <a:spAutoFit/>
          </a:bodyPr>
          <a:lstStyle/>
          <a:p>
            <a:r>
              <a:rPr lang="es-ES" dirty="0" smtClean="0"/>
              <a:t>OTOÑO</a:t>
            </a:r>
            <a:endParaRPr lang="es-ES" dirty="0"/>
          </a:p>
        </p:txBody>
      </p:sp>
      <p:sp>
        <p:nvSpPr>
          <p:cNvPr id="5" name="4 CuadroTexto"/>
          <p:cNvSpPr txBox="1"/>
          <p:nvPr/>
        </p:nvSpPr>
        <p:spPr>
          <a:xfrm>
            <a:off x="214009" y="4523362"/>
            <a:ext cx="1119217" cy="369332"/>
          </a:xfrm>
          <a:prstGeom prst="rect">
            <a:avLst/>
          </a:prstGeom>
          <a:noFill/>
        </p:spPr>
        <p:txBody>
          <a:bodyPr wrap="none" rtlCol="0">
            <a:spAutoFit/>
          </a:bodyPr>
          <a:lstStyle/>
          <a:p>
            <a:r>
              <a:rPr lang="es-ES" dirty="0" smtClean="0"/>
              <a:t>INVIERNO</a:t>
            </a:r>
            <a:endParaRPr lang="es-ES" dirty="0"/>
          </a:p>
        </p:txBody>
      </p:sp>
      <p:grpSp>
        <p:nvGrpSpPr>
          <p:cNvPr id="15" name="14 Grupo"/>
          <p:cNvGrpSpPr/>
          <p:nvPr/>
        </p:nvGrpSpPr>
        <p:grpSpPr>
          <a:xfrm>
            <a:off x="1352153" y="227455"/>
            <a:ext cx="6215966" cy="6367898"/>
            <a:chOff x="1352153" y="227455"/>
            <a:chExt cx="6215966" cy="6367898"/>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91" y="3364356"/>
              <a:ext cx="5448147" cy="302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857" y="227455"/>
              <a:ext cx="6051262" cy="313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abajo"/>
            <p:cNvSpPr/>
            <p:nvPr/>
          </p:nvSpPr>
          <p:spPr>
            <a:xfrm>
              <a:off x="2120633" y="353919"/>
              <a:ext cx="301558" cy="34647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6 Flecha arriba"/>
            <p:cNvSpPr/>
            <p:nvPr/>
          </p:nvSpPr>
          <p:spPr>
            <a:xfrm>
              <a:off x="2675113" y="6099243"/>
              <a:ext cx="252919" cy="49611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9" name="8 Conector recto"/>
            <p:cNvCxnSpPr/>
            <p:nvPr/>
          </p:nvCxnSpPr>
          <p:spPr>
            <a:xfrm flipH="1">
              <a:off x="1352153" y="1196502"/>
              <a:ext cx="30347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flipV="1">
              <a:off x="1400793" y="4435813"/>
              <a:ext cx="2957210" cy="194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13 Rectángulo"/>
            <p:cNvSpPr/>
            <p:nvPr/>
          </p:nvSpPr>
          <p:spPr>
            <a:xfrm>
              <a:off x="4445212" y="700391"/>
              <a:ext cx="3122907" cy="589496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PERIM</a:t>
              </a:r>
              <a:endParaRPr lang="es-ES" dirty="0"/>
            </a:p>
          </p:txBody>
        </p:sp>
      </p:grpSp>
      <p:sp>
        <p:nvSpPr>
          <p:cNvPr id="16" name="15 Rectángulo"/>
          <p:cNvSpPr/>
          <p:nvPr/>
        </p:nvSpPr>
        <p:spPr>
          <a:xfrm>
            <a:off x="5029202" y="1185977"/>
            <a:ext cx="3745147" cy="1754326"/>
          </a:xfrm>
          <a:prstGeom prst="rect">
            <a:avLst/>
          </a:prstGeom>
        </p:spPr>
        <p:txBody>
          <a:bodyPr wrap="square">
            <a:spAutoFit/>
          </a:bodyPr>
          <a:lstStyle/>
          <a:p>
            <a:pPr algn="just"/>
            <a:r>
              <a:rPr lang="es-ES" b="1" dirty="0"/>
              <a:t>“La mora como alimento saludable a través de la mejora de la producción mediante </a:t>
            </a:r>
            <a:r>
              <a:rPr lang="es-ES" b="1" dirty="0" err="1"/>
              <a:t>biofertilización</a:t>
            </a:r>
            <a:r>
              <a:rPr lang="es-ES" b="1" dirty="0"/>
              <a:t> </a:t>
            </a:r>
            <a:endParaRPr lang="es-ES" b="1" dirty="0" smtClean="0"/>
          </a:p>
          <a:p>
            <a:pPr algn="just"/>
            <a:r>
              <a:rPr lang="es-ES" dirty="0" smtClean="0"/>
              <a:t>IDI-20130185</a:t>
            </a:r>
          </a:p>
          <a:p>
            <a:pPr algn="just"/>
            <a:endParaRPr lang="es-ES" dirty="0"/>
          </a:p>
          <a:p>
            <a:pPr algn="just"/>
            <a:r>
              <a:rPr lang="es-ES" dirty="0" smtClean="0"/>
              <a:t>AGRICOLA EL BOSQUE</a:t>
            </a:r>
            <a:endParaRPr lang="es-ES" dirty="0"/>
          </a:p>
        </p:txBody>
      </p:sp>
      <p:sp>
        <p:nvSpPr>
          <p:cNvPr id="17" name="16 CuadroTexto"/>
          <p:cNvSpPr txBox="1"/>
          <p:nvPr/>
        </p:nvSpPr>
        <p:spPr>
          <a:xfrm>
            <a:off x="5291846" y="3526835"/>
            <a:ext cx="3070712" cy="461665"/>
          </a:xfrm>
          <a:prstGeom prst="rect">
            <a:avLst/>
          </a:prstGeom>
          <a:noFill/>
        </p:spPr>
        <p:txBody>
          <a:bodyPr wrap="none" rtlCol="0">
            <a:spAutoFit/>
          </a:bodyPr>
          <a:lstStyle/>
          <a:p>
            <a:r>
              <a:rPr lang="es-ES" sz="1200" dirty="0" smtClean="0"/>
              <a:t>PRIMER AÑO: </a:t>
            </a:r>
          </a:p>
          <a:p>
            <a:r>
              <a:rPr lang="es-ES" sz="1200" dirty="0" smtClean="0"/>
              <a:t>SONDEO PARA IDENTIFICAR CEPAS EFICIENTES</a:t>
            </a:r>
            <a:endParaRPr lang="es-ES" sz="1200" dirty="0"/>
          </a:p>
        </p:txBody>
      </p:sp>
    </p:spTree>
    <p:extLst>
      <p:ext uri="{BB962C8B-B14F-4D97-AF65-F5344CB8AC3E}">
        <p14:creationId xmlns:p14="http://schemas.microsoft.com/office/powerpoint/2010/main" val="208789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52" y="1114240"/>
            <a:ext cx="3597275"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511681" y="4124528"/>
            <a:ext cx="3687419" cy="2277509"/>
          </a:xfrm>
          <a:prstGeom prst="rect">
            <a:avLst/>
          </a:prstGeom>
          <a:noFill/>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690" y="2344366"/>
            <a:ext cx="4453930" cy="269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Flecha abajo"/>
          <p:cNvSpPr/>
          <p:nvPr/>
        </p:nvSpPr>
        <p:spPr>
          <a:xfrm>
            <a:off x="2068423" y="3443592"/>
            <a:ext cx="573932" cy="68093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5 CuadroTexto"/>
          <p:cNvSpPr txBox="1"/>
          <p:nvPr/>
        </p:nvSpPr>
        <p:spPr>
          <a:xfrm>
            <a:off x="2543745" y="126459"/>
            <a:ext cx="3522054" cy="369332"/>
          </a:xfrm>
          <a:prstGeom prst="rect">
            <a:avLst/>
          </a:prstGeom>
          <a:noFill/>
          <a:ln w="38100">
            <a:solidFill>
              <a:srgbClr val="0070C0"/>
            </a:solidFill>
          </a:ln>
        </p:spPr>
        <p:txBody>
          <a:bodyPr wrap="none" rtlCol="0">
            <a:spAutoFit/>
          </a:bodyPr>
          <a:lstStyle/>
          <a:p>
            <a:r>
              <a:rPr lang="es-ES" dirty="0" smtClean="0"/>
              <a:t>INVIERNO (SEPTIEMBRE - FEBRERO)</a:t>
            </a:r>
            <a:endParaRPr lang="es-ES" dirty="0"/>
          </a:p>
        </p:txBody>
      </p:sp>
      <p:sp>
        <p:nvSpPr>
          <p:cNvPr id="7" name="6 CuadroTexto"/>
          <p:cNvSpPr txBox="1"/>
          <p:nvPr/>
        </p:nvSpPr>
        <p:spPr>
          <a:xfrm>
            <a:off x="972959" y="709480"/>
            <a:ext cx="2764859" cy="369332"/>
          </a:xfrm>
          <a:prstGeom prst="rect">
            <a:avLst/>
          </a:prstGeom>
          <a:noFill/>
        </p:spPr>
        <p:txBody>
          <a:bodyPr wrap="none" rtlCol="0">
            <a:spAutoFit/>
          </a:bodyPr>
          <a:lstStyle/>
          <a:p>
            <a:r>
              <a:rPr lang="es-ES" dirty="0" smtClean="0"/>
              <a:t>BIOMETRÍA Y PRODUCCION</a:t>
            </a:r>
            <a:endParaRPr lang="es-ES" dirty="0"/>
          </a:p>
        </p:txBody>
      </p:sp>
      <p:sp>
        <p:nvSpPr>
          <p:cNvPr id="8" name="7 CuadroTexto"/>
          <p:cNvSpPr txBox="1"/>
          <p:nvPr/>
        </p:nvSpPr>
        <p:spPr>
          <a:xfrm>
            <a:off x="5194571" y="1863301"/>
            <a:ext cx="3140603" cy="369332"/>
          </a:xfrm>
          <a:prstGeom prst="rect">
            <a:avLst/>
          </a:prstGeom>
          <a:noFill/>
        </p:spPr>
        <p:txBody>
          <a:bodyPr wrap="none" rtlCol="0">
            <a:spAutoFit/>
          </a:bodyPr>
          <a:lstStyle/>
          <a:p>
            <a:r>
              <a:rPr lang="es-ES" dirty="0" smtClean="0"/>
              <a:t>PROTECCION FRENTE A PLAGAS</a:t>
            </a:r>
            <a:endParaRPr lang="es-ES" dirty="0"/>
          </a:p>
        </p:txBody>
      </p:sp>
      <p:sp>
        <p:nvSpPr>
          <p:cNvPr id="10" name="9 CuadroTexto"/>
          <p:cNvSpPr txBox="1"/>
          <p:nvPr/>
        </p:nvSpPr>
        <p:spPr>
          <a:xfrm>
            <a:off x="5916354" y="5904050"/>
            <a:ext cx="1448602" cy="369332"/>
          </a:xfrm>
          <a:prstGeom prst="rect">
            <a:avLst/>
          </a:prstGeom>
          <a:noFill/>
        </p:spPr>
        <p:txBody>
          <a:bodyPr wrap="none" rtlCol="0">
            <a:spAutoFit/>
          </a:bodyPr>
          <a:lstStyle/>
          <a:p>
            <a:r>
              <a:rPr lang="es-ES" dirty="0" smtClean="0"/>
              <a:t>BACILLUS L81</a:t>
            </a:r>
            <a:endParaRPr lang="es-ES" dirty="0"/>
          </a:p>
        </p:txBody>
      </p:sp>
      <p:sp>
        <p:nvSpPr>
          <p:cNvPr id="13" name="12 Rectángulo"/>
          <p:cNvSpPr/>
          <p:nvPr/>
        </p:nvSpPr>
        <p:spPr>
          <a:xfrm>
            <a:off x="5330759" y="679500"/>
            <a:ext cx="3745147" cy="861774"/>
          </a:xfrm>
          <a:prstGeom prst="rect">
            <a:avLst/>
          </a:prstGeom>
        </p:spPr>
        <p:txBody>
          <a:bodyPr wrap="square">
            <a:spAutoFit/>
          </a:bodyPr>
          <a:lstStyle/>
          <a:p>
            <a:pPr algn="just"/>
            <a:r>
              <a:rPr lang="es-ES" sz="1000" b="1" dirty="0"/>
              <a:t>“La mora como alimento saludable a través de la mejora de la producción mediante </a:t>
            </a:r>
            <a:r>
              <a:rPr lang="es-ES" sz="1000" b="1" dirty="0" err="1"/>
              <a:t>biofertilización</a:t>
            </a:r>
            <a:r>
              <a:rPr lang="es-ES" sz="1000" b="1" dirty="0"/>
              <a:t> </a:t>
            </a:r>
            <a:endParaRPr lang="es-ES" sz="1000" b="1" dirty="0" smtClean="0"/>
          </a:p>
          <a:p>
            <a:pPr algn="just"/>
            <a:r>
              <a:rPr lang="es-ES" sz="1000" dirty="0" smtClean="0"/>
              <a:t>IDI-20130185</a:t>
            </a:r>
          </a:p>
          <a:p>
            <a:pPr algn="just"/>
            <a:endParaRPr lang="es-ES" sz="1000" dirty="0"/>
          </a:p>
          <a:p>
            <a:pPr algn="just"/>
            <a:r>
              <a:rPr lang="es-ES" sz="1000" dirty="0" smtClean="0"/>
              <a:t>AGRICOLA EL BOSQUE</a:t>
            </a:r>
            <a:endParaRPr lang="es-ES" sz="1000" dirty="0"/>
          </a:p>
        </p:txBody>
      </p:sp>
      <p:sp>
        <p:nvSpPr>
          <p:cNvPr id="14" name="13 CuadroTexto"/>
          <p:cNvSpPr txBox="1"/>
          <p:nvPr/>
        </p:nvSpPr>
        <p:spPr>
          <a:xfrm>
            <a:off x="5408577" y="5442385"/>
            <a:ext cx="2532616" cy="461665"/>
          </a:xfrm>
          <a:prstGeom prst="rect">
            <a:avLst/>
          </a:prstGeom>
          <a:noFill/>
        </p:spPr>
        <p:txBody>
          <a:bodyPr wrap="none" rtlCol="0">
            <a:spAutoFit/>
          </a:bodyPr>
          <a:lstStyle/>
          <a:p>
            <a:r>
              <a:rPr lang="es-ES" sz="1200" dirty="0" smtClean="0"/>
              <a:t>SEGUNDO AÑO: </a:t>
            </a:r>
          </a:p>
          <a:p>
            <a:r>
              <a:rPr lang="es-ES" sz="1200" dirty="0" smtClean="0"/>
              <a:t>ENSAYO CON LA CEPA SELECCIONADA</a:t>
            </a:r>
            <a:endParaRPr lang="es-ES" sz="1200" dirty="0"/>
          </a:p>
        </p:txBody>
      </p:sp>
    </p:spTree>
    <p:extLst>
      <p:ext uri="{BB962C8B-B14F-4D97-AF65-F5344CB8AC3E}">
        <p14:creationId xmlns:p14="http://schemas.microsoft.com/office/powerpoint/2010/main" val="323471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521014229"/>
              </p:ext>
            </p:extLst>
          </p:nvPr>
        </p:nvGraphicFramePr>
        <p:xfrm>
          <a:off x="350889" y="-90729"/>
          <a:ext cx="8638553" cy="6974732"/>
        </p:xfrm>
        <a:graphic>
          <a:graphicData uri="http://schemas.openxmlformats.org/drawingml/2006/table">
            <a:tbl>
              <a:tblPr firstRow="1" bandRow="1">
                <a:tableStyleId>{69CF1AB2-1976-4502-BF36-3FF5EA218861}</a:tableStyleId>
              </a:tblPr>
              <a:tblGrid>
                <a:gridCol w="2656731"/>
                <a:gridCol w="2957493"/>
                <a:gridCol w="3024329"/>
              </a:tblGrid>
              <a:tr h="420821">
                <a:tc>
                  <a:txBody>
                    <a:bodyPr/>
                    <a:lstStyle/>
                    <a:p>
                      <a:endParaRPr lang="es-ES" sz="1400" dirty="0"/>
                    </a:p>
                  </a:txBody>
                  <a:tcPr/>
                </a:tc>
                <a:tc>
                  <a:txBody>
                    <a:bodyPr/>
                    <a:lstStyle/>
                    <a:p>
                      <a:endParaRPr lang="es-ES" sz="1400" dirty="0"/>
                    </a:p>
                  </a:txBody>
                  <a:tcPr/>
                </a:tc>
                <a:tc>
                  <a:txBody>
                    <a:bodyPr/>
                    <a:lstStyle/>
                    <a:p>
                      <a:endParaRPr lang="es-ES" sz="1400" dirty="0"/>
                    </a:p>
                  </a:txBody>
                  <a:tcPr/>
                </a:tc>
              </a:tr>
              <a:tr h="862693">
                <a:tc>
                  <a:txBody>
                    <a:bodyPr/>
                    <a:lstStyle/>
                    <a:p>
                      <a:pPr algn="ctr"/>
                      <a:endParaRPr lang="es-ES" sz="1400" dirty="0" smtClean="0"/>
                    </a:p>
                    <a:p>
                      <a:pPr algn="ctr"/>
                      <a:r>
                        <a:rPr lang="es-ES" sz="1400" dirty="0" smtClean="0"/>
                        <a:t>INTERCAMBIO DE</a:t>
                      </a:r>
                    </a:p>
                    <a:p>
                      <a:pPr algn="ctr"/>
                      <a:r>
                        <a:rPr lang="es-ES" sz="1400" dirty="0" smtClean="0"/>
                        <a:t>NUTRIENTES</a:t>
                      </a:r>
                    </a:p>
                    <a:p>
                      <a:endParaRPr lang="es-ES" sz="1400" dirty="0"/>
                    </a:p>
                  </a:txBody>
                  <a:tcPr/>
                </a:tc>
                <a:tc>
                  <a:txBody>
                    <a:bodyPr/>
                    <a:lstStyle/>
                    <a:p>
                      <a:r>
                        <a:rPr lang="es-ES" sz="1400" dirty="0" smtClean="0"/>
                        <a:t>Degradación de productos de la dieta</a:t>
                      </a:r>
                    </a:p>
                    <a:p>
                      <a:r>
                        <a:rPr lang="es-ES" sz="1400" dirty="0" smtClean="0"/>
                        <a:t>Proporciona vitaminas (B y D).</a:t>
                      </a:r>
                    </a:p>
                    <a:p>
                      <a:r>
                        <a:rPr lang="es-ES" sz="1400" dirty="0" smtClean="0"/>
                        <a:t>El </a:t>
                      </a:r>
                      <a:r>
                        <a:rPr lang="es-ES" sz="1400" dirty="0" err="1" smtClean="0"/>
                        <a:t>microbioma</a:t>
                      </a:r>
                      <a:r>
                        <a:rPr lang="es-ES" sz="1400" dirty="0" smtClean="0"/>
                        <a:t> recibe energía del organismo central</a:t>
                      </a:r>
                      <a:endParaRPr lang="es-ES" sz="1400" dirty="0"/>
                    </a:p>
                  </a:txBody>
                  <a:tcPr anchor="ctr"/>
                </a:tc>
                <a:tc>
                  <a:txBody>
                    <a:bodyPr/>
                    <a:lstStyle/>
                    <a:p>
                      <a:r>
                        <a:rPr lang="es-ES" sz="1400" dirty="0" smtClean="0"/>
                        <a:t>Micorrizas-</a:t>
                      </a:r>
                      <a:r>
                        <a:rPr lang="es-ES" sz="1400" dirty="0" err="1" smtClean="0"/>
                        <a:t>Rizobios</a:t>
                      </a:r>
                      <a:endParaRPr lang="es-ES" sz="1400" dirty="0" smtClean="0"/>
                    </a:p>
                    <a:p>
                      <a:r>
                        <a:rPr lang="es-ES" sz="1400" dirty="0" smtClean="0"/>
                        <a:t>Microorganismos </a:t>
                      </a:r>
                      <a:r>
                        <a:rPr lang="es-ES" sz="1400" dirty="0" err="1" smtClean="0"/>
                        <a:t>rizosféricos</a:t>
                      </a:r>
                      <a:endParaRPr lang="es-ES" sz="1400" dirty="0" smtClean="0"/>
                    </a:p>
                    <a:p>
                      <a:r>
                        <a:rPr lang="es-ES" sz="1400" dirty="0" smtClean="0"/>
                        <a:t>Mineralización de materia</a:t>
                      </a:r>
                      <a:r>
                        <a:rPr lang="es-ES" sz="1400" baseline="0" dirty="0" smtClean="0"/>
                        <a:t> orgánica</a:t>
                      </a:r>
                      <a:endParaRPr lang="es-ES" sz="1400" dirty="0" smtClean="0"/>
                    </a:p>
                    <a:p>
                      <a:r>
                        <a:rPr lang="es-ES" sz="1400" dirty="0" smtClean="0"/>
                        <a:t>Exudados</a:t>
                      </a:r>
                      <a:endParaRPr lang="es-ES" sz="1400" dirty="0"/>
                    </a:p>
                  </a:txBody>
                  <a:tcPr anchor="ctr"/>
                </a:tc>
              </a:tr>
              <a:tr h="667892">
                <a:tc>
                  <a:txBody>
                    <a:bodyPr/>
                    <a:lstStyle/>
                    <a:p>
                      <a:pPr algn="ctr"/>
                      <a:r>
                        <a:rPr lang="es-ES" sz="1400" dirty="0" smtClean="0"/>
                        <a:t>PREVENIR COLONIZACIÓN</a:t>
                      </a:r>
                    </a:p>
                    <a:p>
                      <a:pPr algn="ctr"/>
                      <a:r>
                        <a:rPr lang="es-ES" sz="1400" dirty="0" smtClean="0"/>
                        <a:t>DE PATÓGENOS</a:t>
                      </a:r>
                    </a:p>
                    <a:p>
                      <a:endParaRPr lang="es-ES" sz="1400" dirty="0"/>
                    </a:p>
                  </a:txBody>
                  <a:tcPr anchor="ctr"/>
                </a:tc>
                <a:tc>
                  <a:txBody>
                    <a:bodyPr/>
                    <a:lstStyle/>
                    <a:p>
                      <a:r>
                        <a:rPr lang="es-ES" sz="1400" dirty="0" smtClean="0"/>
                        <a:t>Competencia por nutrientes</a:t>
                      </a:r>
                    </a:p>
                    <a:p>
                      <a:r>
                        <a:rPr lang="es-ES" sz="1400" dirty="0" smtClean="0"/>
                        <a:t>Adherencia a receptores </a:t>
                      </a:r>
                    </a:p>
                    <a:p>
                      <a:r>
                        <a:rPr lang="es-ES" sz="1400" dirty="0" smtClean="0"/>
                        <a:t>Metabolitos inhibitorios</a:t>
                      </a:r>
                      <a:endParaRPr lang="es-ES" sz="1400" dirty="0"/>
                    </a:p>
                  </a:txBody>
                  <a:tcPr anchor="ctr"/>
                </a:tc>
                <a:tc>
                  <a:txBody>
                    <a:bodyPr/>
                    <a:lstStyle/>
                    <a:p>
                      <a:r>
                        <a:rPr lang="es-ES" sz="1400" dirty="0" smtClean="0"/>
                        <a:t>Los mismos mecanismos</a:t>
                      </a:r>
                      <a:endParaRPr lang="es-ES" sz="1400" dirty="0"/>
                    </a:p>
                  </a:txBody>
                  <a:tcPr anchor="ctr"/>
                </a:tc>
              </a:tr>
              <a:tr h="1252297">
                <a:tc>
                  <a:txBody>
                    <a:bodyPr/>
                    <a:lstStyle/>
                    <a:p>
                      <a:pPr algn="ctr"/>
                      <a:r>
                        <a:rPr lang="es-ES" sz="1400" dirty="0" smtClean="0"/>
                        <a:t>ORGANISMO CENTRAL</a:t>
                      </a:r>
                    </a:p>
                    <a:p>
                      <a:pPr algn="ctr"/>
                      <a:r>
                        <a:rPr lang="es-ES" sz="1400" dirty="0" smtClean="0"/>
                        <a:t>DISTINGUE ENTRE AMIGOS</a:t>
                      </a:r>
                    </a:p>
                    <a:p>
                      <a:pPr algn="ctr"/>
                      <a:r>
                        <a:rPr lang="es-ES" sz="1400" dirty="0" smtClean="0"/>
                        <a:t>Y ENEMIGOS</a:t>
                      </a:r>
                    </a:p>
                    <a:p>
                      <a:endParaRPr lang="es-ES" sz="1400" dirty="0"/>
                    </a:p>
                  </a:txBody>
                  <a:tcPr anchor="ctr"/>
                </a:tc>
                <a:tc>
                  <a:txBody>
                    <a:bodyPr/>
                    <a:lstStyle/>
                    <a:p>
                      <a:r>
                        <a:rPr lang="es-ES" sz="1400" dirty="0" smtClean="0"/>
                        <a:t>Patógenos y beneficiosos producen </a:t>
                      </a:r>
                      <a:r>
                        <a:rPr lang="es-ES" sz="1400" dirty="0" err="1" smtClean="0"/>
                        <a:t>MAMPs</a:t>
                      </a:r>
                      <a:r>
                        <a:rPr lang="es-ES" sz="1400" dirty="0" smtClean="0"/>
                        <a:t> similares</a:t>
                      </a:r>
                    </a:p>
                    <a:p>
                      <a:r>
                        <a:rPr lang="es-ES" sz="1400" dirty="0" smtClean="0"/>
                        <a:t>Adaptaciones</a:t>
                      </a:r>
                      <a:r>
                        <a:rPr lang="es-ES" sz="1400" baseline="0" dirty="0" smtClean="0"/>
                        <a:t> del sistema inmune-Barreras físicas (mucus)-desensibilización epitelial-disminución de los niveles de receptores.</a:t>
                      </a:r>
                      <a:endParaRPr lang="es-ES" sz="1400" dirty="0"/>
                    </a:p>
                  </a:txBody>
                  <a:tcPr anchor="ctr"/>
                </a:tc>
                <a:tc>
                  <a:txBody>
                    <a:bodyPr/>
                    <a:lstStyle/>
                    <a:p>
                      <a:r>
                        <a:rPr lang="es-ES" sz="1400" dirty="0" smtClean="0"/>
                        <a:t>Patógenos y beneficiosos producen </a:t>
                      </a:r>
                      <a:r>
                        <a:rPr lang="es-ES" sz="1400" dirty="0" err="1" smtClean="0"/>
                        <a:t>MAMPs</a:t>
                      </a:r>
                      <a:r>
                        <a:rPr lang="es-ES" sz="1400" dirty="0" smtClean="0"/>
                        <a:t> similares</a:t>
                      </a:r>
                    </a:p>
                    <a:p>
                      <a:endParaRPr lang="es-ES" sz="1400" dirty="0" smtClean="0"/>
                    </a:p>
                    <a:p>
                      <a:r>
                        <a:rPr lang="es-ES" sz="1400" dirty="0" smtClean="0"/>
                        <a:t>Muy poco conocidos</a:t>
                      </a:r>
                    </a:p>
                    <a:p>
                      <a:r>
                        <a:rPr lang="es-ES" sz="1400" dirty="0" smtClean="0"/>
                        <a:t>Bloqueos el sistema inmune</a:t>
                      </a:r>
                      <a:endParaRPr lang="es-ES" sz="1400" dirty="0"/>
                    </a:p>
                  </a:txBody>
                  <a:tcPr anchor="ctr"/>
                </a:tc>
              </a:tr>
              <a:tr h="18367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dirty="0" smtClean="0"/>
                        <a:t>DENSIDAD Y DIVERSIDAD</a:t>
                      </a:r>
                    </a:p>
                    <a:p>
                      <a:endParaRPr lang="es-ES"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Aunque la densidad microbiana</a:t>
                      </a:r>
                      <a:r>
                        <a:rPr lang="es-ES" sz="1400" kern="1200" baseline="0" dirty="0" smtClean="0">
                          <a:solidFill>
                            <a:schemeClr val="dk1"/>
                          </a:solidFill>
                          <a:effectLst/>
                          <a:latin typeface="+mn-lt"/>
                          <a:ea typeface="+mn-ea"/>
                          <a:cs typeface="+mn-cs"/>
                        </a:rPr>
                        <a:t> se sitúa entorno a 10</a:t>
                      </a:r>
                      <a:r>
                        <a:rPr lang="es-ES" sz="1400" kern="1200" baseline="30000" dirty="0" smtClean="0">
                          <a:solidFill>
                            <a:schemeClr val="dk1"/>
                          </a:solidFill>
                          <a:effectLst/>
                          <a:latin typeface="+mn-lt"/>
                          <a:ea typeface="+mn-ea"/>
                          <a:cs typeface="+mn-cs"/>
                        </a:rPr>
                        <a:t>11</a:t>
                      </a:r>
                      <a:r>
                        <a:rPr lang="es-ES" sz="1400" kern="1200" baseline="0" dirty="0" smtClean="0">
                          <a:solidFill>
                            <a:schemeClr val="dk1"/>
                          </a:solidFill>
                          <a:effectLst/>
                          <a:latin typeface="+mn-lt"/>
                          <a:ea typeface="+mn-ea"/>
                          <a:cs typeface="+mn-cs"/>
                        </a:rPr>
                        <a:t> microorganismos por </a:t>
                      </a:r>
                      <a:r>
                        <a:rPr lang="es-ES" sz="1400" kern="1200" baseline="0" dirty="0" err="1" smtClean="0">
                          <a:solidFill>
                            <a:schemeClr val="dk1"/>
                          </a:solidFill>
                          <a:effectLst/>
                          <a:latin typeface="+mn-lt"/>
                          <a:ea typeface="+mn-ea"/>
                          <a:cs typeface="+mn-cs"/>
                        </a:rPr>
                        <a:t>mL</a:t>
                      </a:r>
                      <a:r>
                        <a:rPr lang="es-ES" sz="1400" kern="1200" baseline="0" dirty="0" smtClean="0">
                          <a:solidFill>
                            <a:schemeClr val="dk1"/>
                          </a:solidFill>
                          <a:effectLst/>
                          <a:latin typeface="+mn-lt"/>
                          <a:ea typeface="+mn-ea"/>
                          <a:cs typeface="+mn-cs"/>
                        </a:rPr>
                        <a:t> de fluido intestinal. La diversidad es relativamente baja sólo se han encontrado 7 de los 55 </a:t>
                      </a:r>
                      <a:r>
                        <a:rPr lang="es-ES" sz="1400" kern="1200" baseline="0" dirty="0" err="1" smtClean="0">
                          <a:solidFill>
                            <a:schemeClr val="dk1"/>
                          </a:solidFill>
                          <a:effectLst/>
                          <a:latin typeface="+mn-lt"/>
                          <a:ea typeface="+mn-ea"/>
                          <a:cs typeface="+mn-cs"/>
                        </a:rPr>
                        <a:t>Phyla</a:t>
                      </a:r>
                      <a:r>
                        <a:rPr lang="es-ES" sz="1400" kern="1200" baseline="0" dirty="0" smtClean="0">
                          <a:solidFill>
                            <a:schemeClr val="dk1"/>
                          </a:solidFill>
                          <a:effectLst/>
                          <a:latin typeface="+mn-lt"/>
                          <a:ea typeface="+mn-ea"/>
                          <a:cs typeface="+mn-cs"/>
                        </a:rPr>
                        <a:t> bacterianos descritos, con sólo de 500 a 1000 especies</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400" kern="1200" baseline="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400" kern="1200" baseline="0" dirty="0" smtClean="0">
                          <a:solidFill>
                            <a:schemeClr val="dk1"/>
                          </a:solidFill>
                          <a:effectLst/>
                          <a:latin typeface="+mn-lt"/>
                          <a:ea typeface="+mn-ea"/>
                          <a:cs typeface="+mn-cs"/>
                        </a:rPr>
                        <a:t>Descritos </a:t>
                      </a:r>
                      <a:r>
                        <a:rPr lang="es-ES" sz="1400" kern="1200" baseline="0" dirty="0" err="1" smtClean="0">
                          <a:solidFill>
                            <a:schemeClr val="dk1"/>
                          </a:solidFill>
                          <a:effectLst/>
                          <a:latin typeface="+mn-lt"/>
                          <a:ea typeface="+mn-ea"/>
                          <a:cs typeface="+mn-cs"/>
                        </a:rPr>
                        <a:t>enterotipos</a:t>
                      </a:r>
                      <a:endParaRPr lang="es-ES" sz="1400" kern="1200" dirty="0" smtClean="0">
                        <a:solidFill>
                          <a:schemeClr val="dk1"/>
                        </a:solidFill>
                        <a:effectLst/>
                        <a:latin typeface="+mn-lt"/>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Densidades microbianas por encima de 10</a:t>
                      </a:r>
                      <a:r>
                        <a:rPr lang="es-ES" sz="1400" kern="1200" baseline="30000" dirty="0" smtClean="0">
                          <a:solidFill>
                            <a:schemeClr val="dk1"/>
                          </a:solidFill>
                          <a:effectLst/>
                          <a:latin typeface="+mn-lt"/>
                          <a:ea typeface="+mn-ea"/>
                          <a:cs typeface="+mn-cs"/>
                        </a:rPr>
                        <a:t>9 </a:t>
                      </a:r>
                      <a:r>
                        <a:rPr lang="es-ES" sz="1400" kern="1200" baseline="0" dirty="0" smtClean="0">
                          <a:solidFill>
                            <a:schemeClr val="dk1"/>
                          </a:solidFill>
                          <a:effectLst/>
                          <a:latin typeface="+mn-lt"/>
                          <a:ea typeface="+mn-ea"/>
                          <a:cs typeface="+mn-cs"/>
                        </a:rPr>
                        <a:t>por gramo.</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400" kern="1200" baseline="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400" kern="1200" baseline="0" dirty="0" smtClean="0">
                          <a:solidFill>
                            <a:schemeClr val="dk1"/>
                          </a:solidFill>
                          <a:effectLst/>
                          <a:latin typeface="+mn-lt"/>
                          <a:ea typeface="+mn-ea"/>
                          <a:cs typeface="+mn-cs"/>
                        </a:rPr>
                        <a:t>Se considera el ecosistema más diverso con más de 10</a:t>
                      </a:r>
                      <a:r>
                        <a:rPr lang="es-ES" sz="1400" kern="1200" baseline="30000" dirty="0" smtClean="0">
                          <a:solidFill>
                            <a:schemeClr val="dk1"/>
                          </a:solidFill>
                          <a:effectLst/>
                          <a:latin typeface="+mn-lt"/>
                          <a:ea typeface="+mn-ea"/>
                          <a:cs typeface="+mn-cs"/>
                        </a:rPr>
                        <a:t>4</a:t>
                      </a:r>
                      <a:r>
                        <a:rPr lang="es-ES" sz="1400" kern="1200" baseline="0" dirty="0" smtClean="0">
                          <a:solidFill>
                            <a:schemeClr val="dk1"/>
                          </a:solidFill>
                          <a:effectLst/>
                          <a:latin typeface="+mn-lt"/>
                          <a:ea typeface="+mn-ea"/>
                          <a:cs typeface="+mn-cs"/>
                        </a:rPr>
                        <a:t> especies distintas por gramo</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4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4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No descritos </a:t>
                      </a:r>
                      <a:r>
                        <a:rPr lang="es-ES" sz="1400" kern="1200" dirty="0" err="1" smtClean="0">
                          <a:solidFill>
                            <a:schemeClr val="dk1"/>
                          </a:solidFill>
                          <a:effectLst/>
                          <a:latin typeface="+mn-lt"/>
                          <a:ea typeface="+mn-ea"/>
                          <a:cs typeface="+mn-cs"/>
                        </a:rPr>
                        <a:t>rizotipos</a:t>
                      </a:r>
                      <a:endParaRPr lang="es-ES" sz="1400" kern="1200" dirty="0" smtClean="0">
                        <a:solidFill>
                          <a:schemeClr val="dk1"/>
                        </a:solidFill>
                        <a:effectLst/>
                        <a:latin typeface="+mn-lt"/>
                        <a:ea typeface="+mn-ea"/>
                        <a:cs typeface="+mn-cs"/>
                      </a:endParaRPr>
                    </a:p>
                  </a:txBody>
                  <a:tcPr anchor="ctr"/>
                </a:tc>
              </a:tr>
              <a:tr h="1494231">
                <a:tc>
                  <a:txBody>
                    <a:bodyPr/>
                    <a:lstStyle/>
                    <a:p>
                      <a:r>
                        <a:rPr lang="es-ES" sz="1400" b="1" dirty="0" smtClean="0"/>
                        <a:t>EFECTOS SOBRE LA FISIOLOGÍA</a:t>
                      </a:r>
                      <a:endParaRPr lang="es-ES" sz="1400" b="1" dirty="0"/>
                    </a:p>
                  </a:txBody>
                  <a:tcPr anchor="ctr">
                    <a:solidFill>
                      <a:srgbClr val="FF66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dk1"/>
                          </a:solidFill>
                          <a:effectLst/>
                          <a:latin typeface="+mn-lt"/>
                          <a:ea typeface="+mn-ea"/>
                          <a:cs typeface="+mn-cs"/>
                        </a:rPr>
                        <a:t>LOCALIZADO</a:t>
                      </a:r>
                      <a:r>
                        <a:rPr lang="es-ES" sz="1400" b="1" kern="1200" baseline="0" dirty="0" smtClean="0">
                          <a:solidFill>
                            <a:schemeClr val="dk1"/>
                          </a:solidFill>
                          <a:effectLst/>
                          <a:latin typeface="+mn-lt"/>
                          <a:ea typeface="+mn-ea"/>
                          <a:cs typeface="+mn-cs"/>
                        </a:rPr>
                        <a:t> A EFECTOS A TRAVES DE LA FLORA INTESTINAL</a:t>
                      </a:r>
                    </a:p>
                    <a:p>
                      <a:pPr marL="0" marR="0" indent="0" algn="l" defTabSz="457200" rtl="0" eaLnBrk="1" fontAlgn="auto" latinLnBrk="0" hangingPunct="1">
                        <a:lnSpc>
                          <a:spcPct val="100000"/>
                        </a:lnSpc>
                        <a:spcBef>
                          <a:spcPts val="0"/>
                        </a:spcBef>
                        <a:spcAft>
                          <a:spcPts val="0"/>
                        </a:spcAft>
                        <a:buClrTx/>
                        <a:buSzTx/>
                        <a:buFontTx/>
                        <a:buNone/>
                        <a:tabLst/>
                        <a:defRPr/>
                      </a:pPr>
                      <a:r>
                        <a:rPr lang="es-ES" sz="1400" b="1" kern="1200" baseline="0" dirty="0" smtClean="0">
                          <a:solidFill>
                            <a:schemeClr val="dk1"/>
                          </a:solidFill>
                          <a:effectLst/>
                          <a:latin typeface="+mn-lt"/>
                          <a:ea typeface="+mn-ea"/>
                          <a:cs typeface="+mn-cs"/>
                        </a:rPr>
                        <a:t>CITADOS EFECTOS INMUNOLÓGICOS A TRAVÉS DE PROTEÍNAS TRANSGÉNICAS</a:t>
                      </a:r>
                      <a:endParaRPr lang="es-ES" sz="1400" b="1" kern="1200" dirty="0" smtClean="0">
                        <a:solidFill>
                          <a:schemeClr val="dk1"/>
                        </a:solidFill>
                        <a:effectLst/>
                        <a:latin typeface="+mn-lt"/>
                        <a:ea typeface="+mn-ea"/>
                        <a:cs typeface="+mn-cs"/>
                      </a:endParaRPr>
                    </a:p>
                  </a:txBody>
                  <a:tcPr anchor="ctr">
                    <a:solidFill>
                      <a:srgbClr val="FF66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dk1"/>
                          </a:solidFill>
                          <a:effectLst/>
                          <a:latin typeface="+mn-lt"/>
                          <a:ea typeface="+mn-ea"/>
                          <a:cs typeface="+mn-cs"/>
                        </a:rPr>
                        <a:t>FUERTES EFECTOS</a:t>
                      </a:r>
                      <a:r>
                        <a:rPr lang="es-ES" sz="1400" b="1" kern="1200" baseline="0" dirty="0" smtClean="0">
                          <a:solidFill>
                            <a:schemeClr val="dk1"/>
                          </a:solidFill>
                          <a:effectLst/>
                          <a:latin typeface="+mn-lt"/>
                          <a:ea typeface="+mn-ea"/>
                          <a:cs typeface="+mn-cs"/>
                        </a:rPr>
                        <a:t> FISIOLÓGICOS TANTO FRENTE A SITUACIONES DE ESTRÉS BIÓTICO COMO ABIÓTICO.</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400" b="1" kern="1200" baseline="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400" b="1" kern="1200" baseline="0" dirty="0" smtClean="0">
                          <a:solidFill>
                            <a:schemeClr val="dk1"/>
                          </a:solidFill>
                          <a:effectLst/>
                          <a:latin typeface="+mn-lt"/>
                          <a:ea typeface="+mn-ea"/>
                          <a:cs typeface="+mn-cs"/>
                        </a:rPr>
                        <a:t>EFECTOS A TRAVES DEL TODO EL MICROBIOMA</a:t>
                      </a:r>
                    </a:p>
                  </a:txBody>
                  <a:tcPr anchor="ctr">
                    <a:solidFill>
                      <a:srgbClr val="FF6600"/>
                    </a:solidFill>
                  </a:tcPr>
                </a:tc>
              </a:tr>
            </a:tbl>
          </a:graphicData>
        </a:graphic>
      </p:graphicFrame>
      <p:sp>
        <p:nvSpPr>
          <p:cNvPr id="6" name="CuadroTexto 5"/>
          <p:cNvSpPr txBox="1"/>
          <p:nvPr/>
        </p:nvSpPr>
        <p:spPr>
          <a:xfrm>
            <a:off x="3228215" y="-6926"/>
            <a:ext cx="248577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ES" dirty="0" smtClean="0"/>
              <a:t>MICROBIOMA HUMANO</a:t>
            </a:r>
            <a:endParaRPr lang="es-ES" dirty="0"/>
          </a:p>
        </p:txBody>
      </p:sp>
      <p:sp>
        <p:nvSpPr>
          <p:cNvPr id="7" name="CuadroTexto 6"/>
          <p:cNvSpPr txBox="1"/>
          <p:nvPr/>
        </p:nvSpPr>
        <p:spPr>
          <a:xfrm>
            <a:off x="6127668" y="-6926"/>
            <a:ext cx="241604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ES" dirty="0" smtClean="0"/>
              <a:t>MICROBIOMA VEGETAL</a:t>
            </a:r>
            <a:endParaRPr lang="es-ES" dirty="0"/>
          </a:p>
        </p:txBody>
      </p:sp>
      <p:sp>
        <p:nvSpPr>
          <p:cNvPr id="9" name="CuadroTexto 8"/>
          <p:cNvSpPr txBox="1"/>
          <p:nvPr/>
        </p:nvSpPr>
        <p:spPr>
          <a:xfrm>
            <a:off x="700003" y="0"/>
            <a:ext cx="187138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ES" dirty="0" smtClean="0"/>
              <a:t>CARACTERÍSTICAS</a:t>
            </a:r>
            <a:endParaRPr lang="es-ES" dirty="0"/>
          </a:p>
        </p:txBody>
      </p:sp>
      <p:sp>
        <p:nvSpPr>
          <p:cNvPr id="10" name="CuadroTexto 9"/>
          <p:cNvSpPr txBox="1"/>
          <p:nvPr/>
        </p:nvSpPr>
        <p:spPr>
          <a:xfrm>
            <a:off x="3137498" y="-831416"/>
            <a:ext cx="2768794" cy="369332"/>
          </a:xfrm>
          <a:prstGeom prst="rect">
            <a:avLst/>
          </a:prstGeom>
          <a:effectLst>
            <a:glow rad="1397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ES" dirty="0" smtClean="0"/>
              <a:t>SIMILITUDES FUNCIONALES</a:t>
            </a:r>
            <a:endParaRPr lang="es-ES" dirty="0"/>
          </a:p>
        </p:txBody>
      </p:sp>
      <p:sp>
        <p:nvSpPr>
          <p:cNvPr id="11" name="CuadroTexto 10"/>
          <p:cNvSpPr txBox="1"/>
          <p:nvPr/>
        </p:nvSpPr>
        <p:spPr>
          <a:xfrm>
            <a:off x="-1320011" y="2590289"/>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286845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7" name="256 Conector recto"/>
          <p:cNvCxnSpPr/>
          <p:nvPr/>
        </p:nvCxnSpPr>
        <p:spPr>
          <a:xfrm flipH="1">
            <a:off x="3597221" y="3021296"/>
            <a:ext cx="1683410" cy="78246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244 Conector recto de flecha"/>
          <p:cNvCxnSpPr/>
          <p:nvPr/>
        </p:nvCxnSpPr>
        <p:spPr>
          <a:xfrm flipV="1">
            <a:off x="3585550" y="2907823"/>
            <a:ext cx="1734836" cy="809209"/>
          </a:xfrm>
          <a:prstGeom prst="straightConnector1">
            <a:avLst/>
          </a:prstGeom>
          <a:ln w="9525">
            <a:solidFill>
              <a:srgbClr val="33CC33"/>
            </a:solidFill>
            <a:tailEnd type="stealth"/>
          </a:ln>
        </p:spPr>
        <p:style>
          <a:lnRef idx="1">
            <a:schemeClr val="accent1"/>
          </a:lnRef>
          <a:fillRef idx="0">
            <a:schemeClr val="accent1"/>
          </a:fillRef>
          <a:effectRef idx="0">
            <a:schemeClr val="accent1"/>
          </a:effectRef>
          <a:fontRef idx="minor">
            <a:schemeClr val="tx1"/>
          </a:fontRef>
        </p:style>
      </p:cxnSp>
      <p:sp>
        <p:nvSpPr>
          <p:cNvPr id="221" name="220 Triángulo rectángulo"/>
          <p:cNvSpPr/>
          <p:nvPr/>
        </p:nvSpPr>
        <p:spPr>
          <a:xfrm rot="16200000" flipV="1">
            <a:off x="4759673" y="3071004"/>
            <a:ext cx="766466" cy="585387"/>
          </a:xfrm>
          <a:prstGeom prst="rtTriangl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Triángulo rectángulo"/>
          <p:cNvSpPr/>
          <p:nvPr/>
        </p:nvSpPr>
        <p:spPr>
          <a:xfrm rot="5400000">
            <a:off x="4603060" y="3986796"/>
            <a:ext cx="1079558" cy="590284"/>
          </a:xfrm>
          <a:prstGeom prst="rtTriangl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7 Grupo"/>
          <p:cNvGrpSpPr/>
          <p:nvPr/>
        </p:nvGrpSpPr>
        <p:grpSpPr>
          <a:xfrm>
            <a:off x="4322077" y="587384"/>
            <a:ext cx="958554" cy="2361607"/>
            <a:chOff x="3053068" y="538238"/>
            <a:chExt cx="2382615" cy="5114229"/>
          </a:xfrm>
        </p:grpSpPr>
        <p:sp>
          <p:nvSpPr>
            <p:cNvPr id="86" name="Freeform 866"/>
            <p:cNvSpPr>
              <a:spLocks/>
            </p:cNvSpPr>
            <p:nvPr/>
          </p:nvSpPr>
          <p:spPr bwMode="auto">
            <a:xfrm>
              <a:off x="4400854" y="3203446"/>
              <a:ext cx="172592" cy="317140"/>
            </a:xfrm>
            <a:custGeom>
              <a:avLst/>
              <a:gdLst>
                <a:gd name="T0" fmla="*/ 1 w 41"/>
                <a:gd name="T1" fmla="*/ 0 h 90"/>
                <a:gd name="T2" fmla="*/ 24 w 41"/>
                <a:gd name="T3" fmla="*/ 7 h 90"/>
                <a:gd name="T4" fmla="*/ 36 w 41"/>
                <a:gd name="T5" fmla="*/ 22 h 90"/>
                <a:gd name="T6" fmla="*/ 40 w 41"/>
                <a:gd name="T7" fmla="*/ 42 h 90"/>
                <a:gd name="T8" fmla="*/ 33 w 41"/>
                <a:gd name="T9" fmla="*/ 64 h 90"/>
                <a:gd name="T10" fmla="*/ 7 w 41"/>
                <a:gd name="T11" fmla="*/ 82 h 90"/>
                <a:gd name="T12" fmla="*/ 0 w 41"/>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41" h="90">
                  <a:moveTo>
                    <a:pt x="1" y="0"/>
                  </a:moveTo>
                  <a:cubicBezTo>
                    <a:pt x="10" y="1"/>
                    <a:pt x="15" y="6"/>
                    <a:pt x="24" y="7"/>
                  </a:cubicBezTo>
                  <a:cubicBezTo>
                    <a:pt x="34" y="14"/>
                    <a:pt x="31" y="11"/>
                    <a:pt x="36" y="22"/>
                  </a:cubicBezTo>
                  <a:cubicBezTo>
                    <a:pt x="37" y="31"/>
                    <a:pt x="38" y="34"/>
                    <a:pt x="40" y="42"/>
                  </a:cubicBezTo>
                  <a:cubicBezTo>
                    <a:pt x="39" y="54"/>
                    <a:pt x="41" y="58"/>
                    <a:pt x="33" y="64"/>
                  </a:cubicBezTo>
                  <a:cubicBezTo>
                    <a:pt x="29" y="71"/>
                    <a:pt x="15" y="77"/>
                    <a:pt x="7" y="82"/>
                  </a:cubicBezTo>
                  <a:cubicBezTo>
                    <a:pt x="5" y="85"/>
                    <a:pt x="0" y="90"/>
                    <a:pt x="0" y="90"/>
                  </a:cubicBezTo>
                </a:path>
              </a:pathLst>
            </a:custGeom>
            <a:solidFill>
              <a:srgbClr val="66FF3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 name="5 Forma libre"/>
            <p:cNvSpPr/>
            <p:nvPr/>
          </p:nvSpPr>
          <p:spPr>
            <a:xfrm rot="1994981">
              <a:off x="4244634" y="3146940"/>
              <a:ext cx="194972" cy="176498"/>
            </a:xfrm>
            <a:custGeom>
              <a:avLst/>
              <a:gdLst>
                <a:gd name="connsiteX0" fmla="*/ 0 w 147637"/>
                <a:gd name="connsiteY0" fmla="*/ 20461 h 20461"/>
                <a:gd name="connsiteX1" fmla="*/ 64293 w 147637"/>
                <a:gd name="connsiteY1" fmla="*/ 1411 h 20461"/>
                <a:gd name="connsiteX2" fmla="*/ 145256 w 147637"/>
                <a:gd name="connsiteY2" fmla="*/ 1411 h 20461"/>
                <a:gd name="connsiteX3" fmla="*/ 145256 w 147637"/>
                <a:gd name="connsiteY3" fmla="*/ 1411 h 20461"/>
                <a:gd name="connsiteX4" fmla="*/ 147637 w 147637"/>
                <a:gd name="connsiteY4" fmla="*/ 1411 h 20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37" h="20461">
                  <a:moveTo>
                    <a:pt x="0" y="20461"/>
                  </a:moveTo>
                  <a:cubicBezTo>
                    <a:pt x="20042" y="12523"/>
                    <a:pt x="40084" y="4586"/>
                    <a:pt x="64293" y="1411"/>
                  </a:cubicBezTo>
                  <a:cubicBezTo>
                    <a:pt x="88502" y="-1764"/>
                    <a:pt x="145256" y="1411"/>
                    <a:pt x="145256" y="1411"/>
                  </a:cubicBezTo>
                  <a:lnTo>
                    <a:pt x="145256" y="1411"/>
                  </a:lnTo>
                  <a:lnTo>
                    <a:pt x="147637" y="1411"/>
                  </a:lnTo>
                </a:path>
              </a:pathLst>
            </a:custGeom>
            <a:solidFill>
              <a:srgbClr val="66FF3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chemeClr val="tx1"/>
                </a:solidFill>
              </a:endParaRPr>
            </a:p>
          </p:txBody>
        </p:sp>
        <p:sp>
          <p:nvSpPr>
            <p:cNvPr id="84" name="Freeform 864"/>
            <p:cNvSpPr>
              <a:spLocks/>
            </p:cNvSpPr>
            <p:nvPr/>
          </p:nvSpPr>
          <p:spPr bwMode="auto">
            <a:xfrm>
              <a:off x="4130718" y="3218493"/>
              <a:ext cx="277832" cy="324187"/>
            </a:xfrm>
            <a:custGeom>
              <a:avLst/>
              <a:gdLst>
                <a:gd name="T0" fmla="*/ 34 w 66"/>
                <a:gd name="T1" fmla="*/ 0 h 92"/>
                <a:gd name="T2" fmla="*/ 46 w 66"/>
                <a:gd name="T3" fmla="*/ 64 h 92"/>
                <a:gd name="T4" fmla="*/ 54 w 66"/>
                <a:gd name="T5" fmla="*/ 88 h 92"/>
                <a:gd name="T6" fmla="*/ 66 w 66"/>
                <a:gd name="T7" fmla="*/ 84 h 92"/>
              </a:gdLst>
              <a:ahLst/>
              <a:cxnLst>
                <a:cxn ang="0">
                  <a:pos x="T0" y="T1"/>
                </a:cxn>
                <a:cxn ang="0">
                  <a:pos x="T2" y="T3"/>
                </a:cxn>
                <a:cxn ang="0">
                  <a:pos x="T4" y="T5"/>
                </a:cxn>
                <a:cxn ang="0">
                  <a:pos x="T6" y="T7"/>
                </a:cxn>
              </a:cxnLst>
              <a:rect l="0" t="0" r="r" b="b"/>
              <a:pathLst>
                <a:path w="66" h="92">
                  <a:moveTo>
                    <a:pt x="34" y="0"/>
                  </a:moveTo>
                  <a:cubicBezTo>
                    <a:pt x="0" y="11"/>
                    <a:pt x="14" y="53"/>
                    <a:pt x="46" y="64"/>
                  </a:cubicBezTo>
                  <a:cubicBezTo>
                    <a:pt x="49" y="72"/>
                    <a:pt x="51" y="80"/>
                    <a:pt x="54" y="88"/>
                  </a:cubicBezTo>
                  <a:cubicBezTo>
                    <a:pt x="55" y="92"/>
                    <a:pt x="66" y="84"/>
                    <a:pt x="66" y="84"/>
                  </a:cubicBezTo>
                </a:path>
              </a:pathLst>
            </a:custGeom>
            <a:solidFill>
              <a:srgbClr val="66FF3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97" name="Freeform 877"/>
            <p:cNvSpPr>
              <a:spLocks/>
            </p:cNvSpPr>
            <p:nvPr/>
          </p:nvSpPr>
          <p:spPr bwMode="auto">
            <a:xfrm rot="445488">
              <a:off x="3763208" y="1064614"/>
              <a:ext cx="627225" cy="225522"/>
            </a:xfrm>
            <a:custGeom>
              <a:avLst/>
              <a:gdLst>
                <a:gd name="T0" fmla="*/ 149 w 149"/>
                <a:gd name="T1" fmla="*/ 96 h 96"/>
                <a:gd name="T2" fmla="*/ 93 w 149"/>
                <a:gd name="T3" fmla="*/ 72 h 96"/>
                <a:gd name="T4" fmla="*/ 33 w 149"/>
                <a:gd name="T5" fmla="*/ 44 h 96"/>
                <a:gd name="T6" fmla="*/ 9 w 149"/>
                <a:gd name="T7" fmla="*/ 28 h 96"/>
                <a:gd name="T8" fmla="*/ 49 w 149"/>
                <a:gd name="T9" fmla="*/ 12 h 96"/>
                <a:gd name="T10" fmla="*/ 109 w 149"/>
                <a:gd name="T11" fmla="*/ 40 h 96"/>
                <a:gd name="T12" fmla="*/ 121 w 149"/>
                <a:gd name="T13" fmla="*/ 52 h 96"/>
                <a:gd name="T14" fmla="*/ 145 w 149"/>
                <a:gd name="T15" fmla="*/ 68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96">
                  <a:moveTo>
                    <a:pt x="149" y="96"/>
                  </a:moveTo>
                  <a:cubicBezTo>
                    <a:pt x="141" y="73"/>
                    <a:pt x="114" y="75"/>
                    <a:pt x="93" y="72"/>
                  </a:cubicBezTo>
                  <a:cubicBezTo>
                    <a:pt x="66" y="63"/>
                    <a:pt x="57" y="60"/>
                    <a:pt x="33" y="44"/>
                  </a:cubicBezTo>
                  <a:cubicBezTo>
                    <a:pt x="25" y="39"/>
                    <a:pt x="9" y="28"/>
                    <a:pt x="9" y="28"/>
                  </a:cubicBezTo>
                  <a:cubicBezTo>
                    <a:pt x="0" y="0"/>
                    <a:pt x="30" y="10"/>
                    <a:pt x="49" y="12"/>
                  </a:cubicBezTo>
                  <a:cubicBezTo>
                    <a:pt x="76" y="21"/>
                    <a:pt x="85" y="24"/>
                    <a:pt x="109" y="40"/>
                  </a:cubicBezTo>
                  <a:cubicBezTo>
                    <a:pt x="114" y="43"/>
                    <a:pt x="116" y="49"/>
                    <a:pt x="121" y="52"/>
                  </a:cubicBezTo>
                  <a:cubicBezTo>
                    <a:pt x="148" y="67"/>
                    <a:pt x="145" y="50"/>
                    <a:pt x="145" y="68"/>
                  </a:cubicBezTo>
                </a:path>
              </a:pathLst>
            </a:custGeom>
            <a:solidFill>
              <a:srgbClr val="66FF3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123" name="Picture 789"/>
            <p:cNvPicPr>
              <a:picLocks noChangeAspect="1" noChangeArrowheads="1"/>
            </p:cNvPicPr>
            <p:nvPr/>
          </p:nvPicPr>
          <p:blipFill>
            <a:blip r:embed="rId3">
              <a:extLst>
                <a:ext uri="{28A0092B-C50C-407E-A947-70E740481C1C}">
                  <a14:useLocalDpi xmlns:a14="http://schemas.microsoft.com/office/drawing/2010/main" val="0"/>
                </a:ext>
              </a:extLst>
            </a:blip>
            <a:srcRect r="84375" b="84375"/>
            <a:stretch>
              <a:fillRect/>
            </a:stretch>
          </p:blipFill>
          <p:spPr bwMode="auto">
            <a:xfrm>
              <a:off x="4472483" y="4528666"/>
              <a:ext cx="799026" cy="43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790"/>
            <p:cNvPicPr>
              <a:picLocks noChangeAspect="1" noChangeArrowheads="1"/>
            </p:cNvPicPr>
            <p:nvPr/>
          </p:nvPicPr>
          <p:blipFill>
            <a:blip r:embed="rId3">
              <a:extLst>
                <a:ext uri="{28A0092B-C50C-407E-A947-70E740481C1C}">
                  <a14:useLocalDpi xmlns:a14="http://schemas.microsoft.com/office/drawing/2010/main" val="0"/>
                </a:ext>
              </a:extLst>
            </a:blip>
            <a:srcRect r="85156" b="82813"/>
            <a:stretch>
              <a:fillRect/>
            </a:stretch>
          </p:blipFill>
          <p:spPr bwMode="auto">
            <a:xfrm>
              <a:off x="3339318" y="4528666"/>
              <a:ext cx="733651" cy="49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791"/>
            <p:cNvPicPr>
              <a:picLocks noChangeAspect="1" noChangeArrowheads="1"/>
            </p:cNvPicPr>
            <p:nvPr/>
          </p:nvPicPr>
          <p:blipFill>
            <a:blip r:embed="rId3">
              <a:extLst>
                <a:ext uri="{28A0092B-C50C-407E-A947-70E740481C1C}">
                  <a14:useLocalDpi xmlns:a14="http://schemas.microsoft.com/office/drawing/2010/main" val="0"/>
                </a:ext>
              </a:extLst>
            </a:blip>
            <a:srcRect r="89844" b="71094"/>
            <a:stretch>
              <a:fillRect/>
            </a:stretch>
          </p:blipFill>
          <p:spPr bwMode="auto">
            <a:xfrm>
              <a:off x="4261832" y="4811699"/>
              <a:ext cx="515734" cy="8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 name="Group 792"/>
            <p:cNvGrpSpPr>
              <a:grpSpLocks/>
            </p:cNvGrpSpPr>
            <p:nvPr/>
          </p:nvGrpSpPr>
          <p:grpSpPr bwMode="auto">
            <a:xfrm>
              <a:off x="3520914" y="4457909"/>
              <a:ext cx="1627108" cy="1140449"/>
              <a:chOff x="1406" y="1985"/>
              <a:chExt cx="224" cy="274"/>
            </a:xfrm>
          </p:grpSpPr>
          <p:sp>
            <p:nvSpPr>
              <p:cNvPr id="166" name="Freeform 793"/>
              <p:cNvSpPr>
                <a:spLocks/>
              </p:cNvSpPr>
              <p:nvPr/>
            </p:nvSpPr>
            <p:spPr bwMode="auto">
              <a:xfrm>
                <a:off x="1512" y="1985"/>
                <a:ext cx="118" cy="106"/>
              </a:xfrm>
              <a:custGeom>
                <a:avLst/>
                <a:gdLst>
                  <a:gd name="T0" fmla="*/ 0 w 28"/>
                  <a:gd name="T1" fmla="*/ 0 h 25"/>
                  <a:gd name="T2" fmla="*/ 6 w 28"/>
                  <a:gd name="T3" fmla="*/ 7 h 25"/>
                  <a:gd name="T4" fmla="*/ 11 w 28"/>
                  <a:gd name="T5" fmla="*/ 6 h 25"/>
                  <a:gd name="T6" fmla="*/ 16 w 28"/>
                  <a:gd name="T7" fmla="*/ 7 h 25"/>
                  <a:gd name="T8" fmla="*/ 17 w 28"/>
                  <a:gd name="T9" fmla="*/ 8 h 25"/>
                  <a:gd name="T10" fmla="*/ 23 w 28"/>
                  <a:gd name="T11" fmla="*/ 14 h 25"/>
                  <a:gd name="T12" fmla="*/ 28 w 28"/>
                  <a:gd name="T13" fmla="*/ 21 h 25"/>
                  <a:gd name="T14" fmla="*/ 28 w 2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5">
                    <a:moveTo>
                      <a:pt x="0" y="0"/>
                    </a:moveTo>
                    <a:cubicBezTo>
                      <a:pt x="1" y="3"/>
                      <a:pt x="3" y="7"/>
                      <a:pt x="6" y="7"/>
                    </a:cubicBezTo>
                    <a:cubicBezTo>
                      <a:pt x="7" y="7"/>
                      <a:pt x="9" y="6"/>
                      <a:pt x="11" y="6"/>
                    </a:cubicBezTo>
                    <a:cubicBezTo>
                      <a:pt x="13" y="6"/>
                      <a:pt x="14" y="6"/>
                      <a:pt x="16" y="7"/>
                    </a:cubicBezTo>
                    <a:cubicBezTo>
                      <a:pt x="16" y="7"/>
                      <a:pt x="16" y="8"/>
                      <a:pt x="17" y="8"/>
                    </a:cubicBezTo>
                    <a:cubicBezTo>
                      <a:pt x="19" y="11"/>
                      <a:pt x="20" y="14"/>
                      <a:pt x="23" y="14"/>
                    </a:cubicBezTo>
                    <a:cubicBezTo>
                      <a:pt x="27" y="16"/>
                      <a:pt x="26" y="17"/>
                      <a:pt x="28" y="21"/>
                    </a:cubicBezTo>
                    <a:cubicBezTo>
                      <a:pt x="28" y="25"/>
                      <a:pt x="28" y="23"/>
                      <a:pt x="28" y="2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7" name="Freeform 794"/>
              <p:cNvSpPr>
                <a:spLocks/>
              </p:cNvSpPr>
              <p:nvPr/>
            </p:nvSpPr>
            <p:spPr bwMode="auto">
              <a:xfrm>
                <a:off x="1406" y="1989"/>
                <a:ext cx="102" cy="110"/>
              </a:xfrm>
              <a:custGeom>
                <a:avLst/>
                <a:gdLst>
                  <a:gd name="T0" fmla="*/ 24 w 24"/>
                  <a:gd name="T1" fmla="*/ 0 h 26"/>
                  <a:gd name="T2" fmla="*/ 22 w 24"/>
                  <a:gd name="T3" fmla="*/ 3 h 26"/>
                  <a:gd name="T4" fmla="*/ 17 w 24"/>
                  <a:gd name="T5" fmla="*/ 10 h 26"/>
                  <a:gd name="T6" fmla="*/ 6 w 24"/>
                  <a:gd name="T7" fmla="*/ 4 h 26"/>
                  <a:gd name="T8" fmla="*/ 1 w 24"/>
                  <a:gd name="T9" fmla="*/ 22 h 26"/>
                  <a:gd name="T10" fmla="*/ 0 w 24"/>
                  <a:gd name="T11" fmla="*/ 26 h 26"/>
                </a:gdLst>
                <a:ahLst/>
                <a:cxnLst>
                  <a:cxn ang="0">
                    <a:pos x="T0" y="T1"/>
                  </a:cxn>
                  <a:cxn ang="0">
                    <a:pos x="T2" y="T3"/>
                  </a:cxn>
                  <a:cxn ang="0">
                    <a:pos x="T4" y="T5"/>
                  </a:cxn>
                  <a:cxn ang="0">
                    <a:pos x="T6" y="T7"/>
                  </a:cxn>
                  <a:cxn ang="0">
                    <a:pos x="T8" y="T9"/>
                  </a:cxn>
                  <a:cxn ang="0">
                    <a:pos x="T10" y="T11"/>
                  </a:cxn>
                </a:cxnLst>
                <a:rect l="0" t="0" r="r" b="b"/>
                <a:pathLst>
                  <a:path w="24" h="26">
                    <a:moveTo>
                      <a:pt x="24" y="0"/>
                    </a:moveTo>
                    <a:cubicBezTo>
                      <a:pt x="24" y="1"/>
                      <a:pt x="23" y="3"/>
                      <a:pt x="22" y="3"/>
                    </a:cubicBezTo>
                    <a:cubicBezTo>
                      <a:pt x="20" y="6"/>
                      <a:pt x="19" y="9"/>
                      <a:pt x="17" y="10"/>
                    </a:cubicBezTo>
                    <a:cubicBezTo>
                      <a:pt x="9" y="8"/>
                      <a:pt x="12" y="8"/>
                      <a:pt x="6" y="4"/>
                    </a:cubicBezTo>
                    <a:cubicBezTo>
                      <a:pt x="2" y="8"/>
                      <a:pt x="3" y="17"/>
                      <a:pt x="1" y="22"/>
                    </a:cubicBezTo>
                    <a:cubicBezTo>
                      <a:pt x="0" y="25"/>
                      <a:pt x="0" y="23"/>
                      <a:pt x="0" y="2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8" name="Freeform 795"/>
              <p:cNvSpPr>
                <a:spLocks/>
              </p:cNvSpPr>
              <p:nvPr/>
            </p:nvSpPr>
            <p:spPr bwMode="auto">
              <a:xfrm>
                <a:off x="1508" y="1998"/>
                <a:ext cx="37" cy="261"/>
              </a:xfrm>
              <a:custGeom>
                <a:avLst/>
                <a:gdLst>
                  <a:gd name="T0" fmla="*/ 0 w 9"/>
                  <a:gd name="T1" fmla="*/ 0 h 62"/>
                  <a:gd name="T2" fmla="*/ 1 w 9"/>
                  <a:gd name="T3" fmla="*/ 13 h 62"/>
                  <a:gd name="T4" fmla="*/ 2 w 9"/>
                  <a:gd name="T5" fmla="*/ 13 h 62"/>
                  <a:gd name="T6" fmla="*/ 6 w 9"/>
                  <a:gd name="T7" fmla="*/ 15 h 62"/>
                  <a:gd name="T8" fmla="*/ 8 w 9"/>
                  <a:gd name="T9" fmla="*/ 22 h 62"/>
                  <a:gd name="T10" fmla="*/ 5 w 9"/>
                  <a:gd name="T11" fmla="*/ 40 h 62"/>
                  <a:gd name="T12" fmla="*/ 5 w 9"/>
                  <a:gd name="T13" fmla="*/ 51 h 62"/>
                  <a:gd name="T14" fmla="*/ 4 w 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2">
                    <a:moveTo>
                      <a:pt x="0" y="0"/>
                    </a:moveTo>
                    <a:cubicBezTo>
                      <a:pt x="0" y="2"/>
                      <a:pt x="0" y="11"/>
                      <a:pt x="1" y="13"/>
                    </a:cubicBezTo>
                    <a:cubicBezTo>
                      <a:pt x="1" y="14"/>
                      <a:pt x="2" y="13"/>
                      <a:pt x="2" y="13"/>
                    </a:cubicBezTo>
                    <a:cubicBezTo>
                      <a:pt x="3" y="14"/>
                      <a:pt x="6" y="14"/>
                      <a:pt x="6" y="15"/>
                    </a:cubicBezTo>
                    <a:cubicBezTo>
                      <a:pt x="9" y="24"/>
                      <a:pt x="3" y="19"/>
                      <a:pt x="8" y="22"/>
                    </a:cubicBezTo>
                    <a:cubicBezTo>
                      <a:pt x="9" y="31"/>
                      <a:pt x="8" y="33"/>
                      <a:pt x="5" y="40"/>
                    </a:cubicBezTo>
                    <a:cubicBezTo>
                      <a:pt x="4" y="45"/>
                      <a:pt x="3" y="46"/>
                      <a:pt x="5" y="51"/>
                    </a:cubicBezTo>
                    <a:cubicBezTo>
                      <a:pt x="5" y="52"/>
                      <a:pt x="6" y="62"/>
                      <a:pt x="4" y="6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9" name="Freeform 796"/>
              <p:cNvSpPr>
                <a:spLocks/>
              </p:cNvSpPr>
              <p:nvPr/>
            </p:nvSpPr>
            <p:spPr bwMode="auto">
              <a:xfrm>
                <a:off x="1529" y="2057"/>
                <a:ext cx="92" cy="93"/>
              </a:xfrm>
              <a:custGeom>
                <a:avLst/>
                <a:gdLst>
                  <a:gd name="T0" fmla="*/ 0 w 22"/>
                  <a:gd name="T1" fmla="*/ 0 h 22"/>
                  <a:gd name="T2" fmla="*/ 3 w 22"/>
                  <a:gd name="T3" fmla="*/ 1 h 22"/>
                  <a:gd name="T4" fmla="*/ 9 w 22"/>
                  <a:gd name="T5" fmla="*/ 8 h 22"/>
                  <a:gd name="T6" fmla="*/ 13 w 22"/>
                  <a:gd name="T7" fmla="*/ 6 h 22"/>
                  <a:gd name="T8" fmla="*/ 21 w 22"/>
                  <a:gd name="T9" fmla="*/ 13 h 22"/>
                  <a:gd name="T10" fmla="*/ 22 w 22"/>
                  <a:gd name="T11" fmla="*/ 22 h 22"/>
                </a:gdLst>
                <a:ahLst/>
                <a:cxnLst>
                  <a:cxn ang="0">
                    <a:pos x="T0" y="T1"/>
                  </a:cxn>
                  <a:cxn ang="0">
                    <a:pos x="T2" y="T3"/>
                  </a:cxn>
                  <a:cxn ang="0">
                    <a:pos x="T4" y="T5"/>
                  </a:cxn>
                  <a:cxn ang="0">
                    <a:pos x="T6" y="T7"/>
                  </a:cxn>
                  <a:cxn ang="0">
                    <a:pos x="T8" y="T9"/>
                  </a:cxn>
                  <a:cxn ang="0">
                    <a:pos x="T10" y="T11"/>
                  </a:cxn>
                </a:cxnLst>
                <a:rect l="0" t="0" r="r" b="b"/>
                <a:pathLst>
                  <a:path w="22" h="22">
                    <a:moveTo>
                      <a:pt x="0" y="0"/>
                    </a:moveTo>
                    <a:cubicBezTo>
                      <a:pt x="1" y="0"/>
                      <a:pt x="2" y="0"/>
                      <a:pt x="3" y="1"/>
                    </a:cubicBezTo>
                    <a:cubicBezTo>
                      <a:pt x="6" y="2"/>
                      <a:pt x="6" y="7"/>
                      <a:pt x="9" y="8"/>
                    </a:cubicBezTo>
                    <a:cubicBezTo>
                      <a:pt x="10" y="7"/>
                      <a:pt x="11" y="6"/>
                      <a:pt x="13" y="6"/>
                    </a:cubicBezTo>
                    <a:cubicBezTo>
                      <a:pt x="22" y="10"/>
                      <a:pt x="16" y="7"/>
                      <a:pt x="21" y="13"/>
                    </a:cubicBezTo>
                    <a:cubicBezTo>
                      <a:pt x="22" y="15"/>
                      <a:pt x="21" y="21"/>
                      <a:pt x="22" y="2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0" name="Freeform 797"/>
              <p:cNvSpPr>
                <a:spLocks/>
              </p:cNvSpPr>
              <p:nvPr/>
            </p:nvSpPr>
            <p:spPr bwMode="auto">
              <a:xfrm>
                <a:off x="1453" y="2070"/>
                <a:ext cx="80" cy="160"/>
              </a:xfrm>
              <a:custGeom>
                <a:avLst/>
                <a:gdLst>
                  <a:gd name="T0" fmla="*/ 19 w 19"/>
                  <a:gd name="T1" fmla="*/ 0 h 38"/>
                  <a:gd name="T2" fmla="*/ 15 w 19"/>
                  <a:gd name="T3" fmla="*/ 6 h 38"/>
                  <a:gd name="T4" fmla="*/ 11 w 19"/>
                  <a:gd name="T5" fmla="*/ 14 h 38"/>
                  <a:gd name="T6" fmla="*/ 5 w 19"/>
                  <a:gd name="T7" fmla="*/ 20 h 38"/>
                  <a:gd name="T8" fmla="*/ 3 w 19"/>
                  <a:gd name="T9" fmla="*/ 27 h 38"/>
                  <a:gd name="T10" fmla="*/ 3 w 19"/>
                  <a:gd name="T11" fmla="*/ 33 h 38"/>
                  <a:gd name="T12" fmla="*/ 3 w 19"/>
                  <a:gd name="T13" fmla="*/ 38 h 38"/>
                  <a:gd name="T14" fmla="*/ 2 w 19"/>
                  <a:gd name="T15" fmla="*/ 38 h 38"/>
                  <a:gd name="T16" fmla="*/ 0 w 19"/>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8">
                    <a:moveTo>
                      <a:pt x="19" y="0"/>
                    </a:moveTo>
                    <a:cubicBezTo>
                      <a:pt x="18" y="2"/>
                      <a:pt x="17" y="4"/>
                      <a:pt x="15" y="6"/>
                    </a:cubicBezTo>
                    <a:cubicBezTo>
                      <a:pt x="14" y="9"/>
                      <a:pt x="12" y="11"/>
                      <a:pt x="11" y="14"/>
                    </a:cubicBezTo>
                    <a:cubicBezTo>
                      <a:pt x="10" y="17"/>
                      <a:pt x="6" y="18"/>
                      <a:pt x="5" y="20"/>
                    </a:cubicBezTo>
                    <a:cubicBezTo>
                      <a:pt x="4" y="23"/>
                      <a:pt x="3" y="24"/>
                      <a:pt x="3" y="27"/>
                    </a:cubicBezTo>
                    <a:cubicBezTo>
                      <a:pt x="3" y="29"/>
                      <a:pt x="3" y="31"/>
                      <a:pt x="3" y="33"/>
                    </a:cubicBezTo>
                    <a:cubicBezTo>
                      <a:pt x="3" y="34"/>
                      <a:pt x="3" y="37"/>
                      <a:pt x="3" y="38"/>
                    </a:cubicBezTo>
                    <a:cubicBezTo>
                      <a:pt x="3" y="38"/>
                      <a:pt x="2" y="38"/>
                      <a:pt x="2" y="38"/>
                    </a:cubicBezTo>
                    <a:cubicBezTo>
                      <a:pt x="1" y="38"/>
                      <a:pt x="1" y="38"/>
                      <a:pt x="0" y="3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1" name="Freeform 798"/>
              <p:cNvSpPr>
                <a:spLocks/>
              </p:cNvSpPr>
              <p:nvPr/>
            </p:nvSpPr>
            <p:spPr bwMode="auto">
              <a:xfrm>
                <a:off x="1453" y="2099"/>
                <a:ext cx="59" cy="21"/>
              </a:xfrm>
              <a:custGeom>
                <a:avLst/>
                <a:gdLst>
                  <a:gd name="T0" fmla="*/ 14 w 14"/>
                  <a:gd name="T1" fmla="*/ 2 h 5"/>
                  <a:gd name="T2" fmla="*/ 12 w 14"/>
                  <a:gd name="T3" fmla="*/ 1 h 5"/>
                  <a:gd name="T4" fmla="*/ 8 w 14"/>
                  <a:gd name="T5" fmla="*/ 0 h 5"/>
                  <a:gd name="T6" fmla="*/ 5 w 14"/>
                  <a:gd name="T7" fmla="*/ 3 h 5"/>
                  <a:gd name="T8" fmla="*/ 4 w 14"/>
                  <a:gd name="T9" fmla="*/ 4 h 5"/>
                  <a:gd name="T10" fmla="*/ 2 w 14"/>
                  <a:gd name="T11" fmla="*/ 5 h 5"/>
                  <a:gd name="T12" fmla="*/ 0 w 1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4" y="2"/>
                    </a:moveTo>
                    <a:cubicBezTo>
                      <a:pt x="13" y="2"/>
                      <a:pt x="13" y="1"/>
                      <a:pt x="12" y="1"/>
                    </a:cubicBezTo>
                    <a:cubicBezTo>
                      <a:pt x="11" y="1"/>
                      <a:pt x="8" y="0"/>
                      <a:pt x="8" y="0"/>
                    </a:cubicBezTo>
                    <a:cubicBezTo>
                      <a:pt x="6" y="1"/>
                      <a:pt x="6" y="0"/>
                      <a:pt x="5" y="3"/>
                    </a:cubicBezTo>
                    <a:cubicBezTo>
                      <a:pt x="5" y="3"/>
                      <a:pt x="5" y="4"/>
                      <a:pt x="4" y="4"/>
                    </a:cubicBezTo>
                    <a:cubicBezTo>
                      <a:pt x="4" y="5"/>
                      <a:pt x="3" y="5"/>
                      <a:pt x="2" y="5"/>
                    </a:cubicBezTo>
                    <a:cubicBezTo>
                      <a:pt x="1" y="5"/>
                      <a:pt x="0" y="5"/>
                      <a:pt x="0" y="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2" name="Freeform 799"/>
              <p:cNvSpPr>
                <a:spLocks/>
              </p:cNvSpPr>
              <p:nvPr/>
            </p:nvSpPr>
            <p:spPr bwMode="auto">
              <a:xfrm>
                <a:off x="1537" y="2150"/>
                <a:ext cx="25" cy="29"/>
              </a:xfrm>
              <a:custGeom>
                <a:avLst/>
                <a:gdLst>
                  <a:gd name="T0" fmla="*/ 0 w 6"/>
                  <a:gd name="T1" fmla="*/ 0 h 7"/>
                  <a:gd name="T2" fmla="*/ 5 w 6"/>
                  <a:gd name="T3" fmla="*/ 3 h 7"/>
                  <a:gd name="T4" fmla="*/ 6 w 6"/>
                  <a:gd name="T5" fmla="*/ 7 h 7"/>
                </a:gdLst>
                <a:ahLst/>
                <a:cxnLst>
                  <a:cxn ang="0">
                    <a:pos x="T0" y="T1"/>
                  </a:cxn>
                  <a:cxn ang="0">
                    <a:pos x="T2" y="T3"/>
                  </a:cxn>
                  <a:cxn ang="0">
                    <a:pos x="T4" y="T5"/>
                  </a:cxn>
                </a:cxnLst>
                <a:rect l="0" t="0" r="r" b="b"/>
                <a:pathLst>
                  <a:path w="6" h="7">
                    <a:moveTo>
                      <a:pt x="0" y="0"/>
                    </a:moveTo>
                    <a:cubicBezTo>
                      <a:pt x="5" y="0"/>
                      <a:pt x="2" y="0"/>
                      <a:pt x="5" y="3"/>
                    </a:cubicBezTo>
                    <a:cubicBezTo>
                      <a:pt x="5" y="4"/>
                      <a:pt x="5" y="7"/>
                      <a:pt x="6" y="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3" name="Freeform 800"/>
              <p:cNvSpPr>
                <a:spLocks/>
              </p:cNvSpPr>
              <p:nvPr/>
            </p:nvSpPr>
            <p:spPr bwMode="auto">
              <a:xfrm>
                <a:off x="1499" y="2158"/>
                <a:ext cx="34" cy="46"/>
              </a:xfrm>
              <a:custGeom>
                <a:avLst/>
                <a:gdLst>
                  <a:gd name="T0" fmla="*/ 8 w 8"/>
                  <a:gd name="T1" fmla="*/ 0 h 11"/>
                  <a:gd name="T2" fmla="*/ 5 w 8"/>
                  <a:gd name="T3" fmla="*/ 2 h 11"/>
                  <a:gd name="T4" fmla="*/ 1 w 8"/>
                  <a:gd name="T5" fmla="*/ 5 h 11"/>
                  <a:gd name="T6" fmla="*/ 0 w 8"/>
                  <a:gd name="T7" fmla="*/ 11 h 11"/>
                </a:gdLst>
                <a:ahLst/>
                <a:cxnLst>
                  <a:cxn ang="0">
                    <a:pos x="T0" y="T1"/>
                  </a:cxn>
                  <a:cxn ang="0">
                    <a:pos x="T2" y="T3"/>
                  </a:cxn>
                  <a:cxn ang="0">
                    <a:pos x="T4" y="T5"/>
                  </a:cxn>
                  <a:cxn ang="0">
                    <a:pos x="T6" y="T7"/>
                  </a:cxn>
                </a:cxnLst>
                <a:rect l="0" t="0" r="r" b="b"/>
                <a:pathLst>
                  <a:path w="8" h="11">
                    <a:moveTo>
                      <a:pt x="8" y="0"/>
                    </a:moveTo>
                    <a:cubicBezTo>
                      <a:pt x="6" y="0"/>
                      <a:pt x="6" y="0"/>
                      <a:pt x="5" y="2"/>
                    </a:cubicBezTo>
                    <a:cubicBezTo>
                      <a:pt x="4" y="5"/>
                      <a:pt x="4" y="4"/>
                      <a:pt x="1" y="5"/>
                    </a:cubicBezTo>
                    <a:cubicBezTo>
                      <a:pt x="0" y="7"/>
                      <a:pt x="0" y="9"/>
                      <a:pt x="0"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4" name="Freeform 801"/>
              <p:cNvSpPr>
                <a:spLocks/>
              </p:cNvSpPr>
              <p:nvPr/>
            </p:nvSpPr>
            <p:spPr bwMode="auto">
              <a:xfrm>
                <a:off x="1448" y="2019"/>
                <a:ext cx="26" cy="59"/>
              </a:xfrm>
              <a:custGeom>
                <a:avLst/>
                <a:gdLst>
                  <a:gd name="T0" fmla="*/ 1 w 6"/>
                  <a:gd name="T1" fmla="*/ 0 h 14"/>
                  <a:gd name="T2" fmla="*/ 5 w 6"/>
                  <a:gd name="T3" fmla="*/ 8 h 14"/>
                  <a:gd name="T4" fmla="*/ 6 w 6"/>
                  <a:gd name="T5" fmla="*/ 14 h 14"/>
                </a:gdLst>
                <a:ahLst/>
                <a:cxnLst>
                  <a:cxn ang="0">
                    <a:pos x="T0" y="T1"/>
                  </a:cxn>
                  <a:cxn ang="0">
                    <a:pos x="T2" y="T3"/>
                  </a:cxn>
                  <a:cxn ang="0">
                    <a:pos x="T4" y="T5"/>
                  </a:cxn>
                </a:cxnLst>
                <a:rect l="0" t="0" r="r" b="b"/>
                <a:pathLst>
                  <a:path w="6" h="14">
                    <a:moveTo>
                      <a:pt x="1" y="0"/>
                    </a:moveTo>
                    <a:cubicBezTo>
                      <a:pt x="1" y="6"/>
                      <a:pt x="0" y="8"/>
                      <a:pt x="5" y="8"/>
                    </a:cubicBezTo>
                    <a:cubicBezTo>
                      <a:pt x="6" y="9"/>
                      <a:pt x="6" y="12"/>
                      <a:pt x="6" y="1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5" name="Freeform 802"/>
              <p:cNvSpPr>
                <a:spLocks/>
              </p:cNvSpPr>
              <p:nvPr/>
            </p:nvSpPr>
            <p:spPr bwMode="auto">
              <a:xfrm>
                <a:off x="1444" y="2053"/>
                <a:ext cx="13" cy="33"/>
              </a:xfrm>
              <a:custGeom>
                <a:avLst/>
                <a:gdLst>
                  <a:gd name="T0" fmla="*/ 3 w 3"/>
                  <a:gd name="T1" fmla="*/ 0 h 8"/>
                  <a:gd name="T2" fmla="*/ 2 w 3"/>
                  <a:gd name="T3" fmla="*/ 2 h 8"/>
                  <a:gd name="T4" fmla="*/ 1 w 3"/>
                  <a:gd name="T5" fmla="*/ 7 h 8"/>
                  <a:gd name="T6" fmla="*/ 0 w 3"/>
                  <a:gd name="T7" fmla="*/ 8 h 8"/>
                </a:gdLst>
                <a:ahLst/>
                <a:cxnLst>
                  <a:cxn ang="0">
                    <a:pos x="T0" y="T1"/>
                  </a:cxn>
                  <a:cxn ang="0">
                    <a:pos x="T2" y="T3"/>
                  </a:cxn>
                  <a:cxn ang="0">
                    <a:pos x="T4" y="T5"/>
                  </a:cxn>
                  <a:cxn ang="0">
                    <a:pos x="T6" y="T7"/>
                  </a:cxn>
                </a:cxnLst>
                <a:rect l="0" t="0" r="r" b="b"/>
                <a:pathLst>
                  <a:path w="3" h="8">
                    <a:moveTo>
                      <a:pt x="3" y="0"/>
                    </a:moveTo>
                    <a:cubicBezTo>
                      <a:pt x="3" y="1"/>
                      <a:pt x="2" y="2"/>
                      <a:pt x="2" y="2"/>
                    </a:cubicBezTo>
                    <a:cubicBezTo>
                      <a:pt x="2" y="3"/>
                      <a:pt x="1" y="6"/>
                      <a:pt x="1" y="7"/>
                    </a:cubicBezTo>
                    <a:cubicBezTo>
                      <a:pt x="1" y="7"/>
                      <a:pt x="0" y="8"/>
                      <a:pt x="0" y="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6" name="Freeform 803"/>
              <p:cNvSpPr>
                <a:spLocks/>
              </p:cNvSpPr>
              <p:nvPr/>
            </p:nvSpPr>
            <p:spPr bwMode="auto">
              <a:xfrm>
                <a:off x="1554" y="2011"/>
                <a:ext cx="13" cy="50"/>
              </a:xfrm>
              <a:custGeom>
                <a:avLst/>
                <a:gdLst>
                  <a:gd name="T0" fmla="*/ 3 w 3"/>
                  <a:gd name="T1" fmla="*/ 0 h 12"/>
                  <a:gd name="T2" fmla="*/ 1 w 3"/>
                  <a:gd name="T3" fmla="*/ 10 h 12"/>
                  <a:gd name="T4" fmla="*/ 0 w 3"/>
                  <a:gd name="T5" fmla="*/ 12 h 12"/>
                </a:gdLst>
                <a:ahLst/>
                <a:cxnLst>
                  <a:cxn ang="0">
                    <a:pos x="T0" y="T1"/>
                  </a:cxn>
                  <a:cxn ang="0">
                    <a:pos x="T2" y="T3"/>
                  </a:cxn>
                  <a:cxn ang="0">
                    <a:pos x="T4" y="T5"/>
                  </a:cxn>
                </a:cxnLst>
                <a:rect l="0" t="0" r="r" b="b"/>
                <a:pathLst>
                  <a:path w="3" h="12">
                    <a:moveTo>
                      <a:pt x="3" y="0"/>
                    </a:moveTo>
                    <a:cubicBezTo>
                      <a:pt x="2" y="2"/>
                      <a:pt x="3" y="7"/>
                      <a:pt x="1" y="10"/>
                    </a:cubicBezTo>
                    <a:cubicBezTo>
                      <a:pt x="0" y="12"/>
                      <a:pt x="0" y="11"/>
                      <a:pt x="0" y="1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pic>
          <p:nvPicPr>
            <p:cNvPr id="127" name="Picture 804"/>
            <p:cNvPicPr>
              <a:picLocks noChangeAspect="1" noChangeArrowheads="1"/>
            </p:cNvPicPr>
            <p:nvPr/>
          </p:nvPicPr>
          <p:blipFill>
            <a:blip r:embed="rId3">
              <a:extLst>
                <a:ext uri="{28A0092B-C50C-407E-A947-70E740481C1C}">
                  <a14:useLocalDpi xmlns:a14="http://schemas.microsoft.com/office/drawing/2010/main" val="0"/>
                </a:ext>
              </a:extLst>
            </a:blip>
            <a:srcRect r="84375" b="84375"/>
            <a:stretch>
              <a:fillRect/>
            </a:stretch>
          </p:blipFill>
          <p:spPr bwMode="auto">
            <a:xfrm>
              <a:off x="4472483" y="4528666"/>
              <a:ext cx="799026" cy="43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805"/>
            <p:cNvPicPr>
              <a:picLocks noChangeAspect="1" noChangeArrowheads="1"/>
            </p:cNvPicPr>
            <p:nvPr/>
          </p:nvPicPr>
          <p:blipFill>
            <a:blip r:embed="rId3">
              <a:extLst>
                <a:ext uri="{28A0092B-C50C-407E-A947-70E740481C1C}">
                  <a14:useLocalDpi xmlns:a14="http://schemas.microsoft.com/office/drawing/2010/main" val="0"/>
                </a:ext>
              </a:extLst>
            </a:blip>
            <a:srcRect r="85156" b="82813"/>
            <a:stretch>
              <a:fillRect/>
            </a:stretch>
          </p:blipFill>
          <p:spPr bwMode="auto">
            <a:xfrm>
              <a:off x="3339318" y="4528666"/>
              <a:ext cx="733651" cy="49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 name="Group 807"/>
            <p:cNvGrpSpPr>
              <a:grpSpLocks/>
            </p:cNvGrpSpPr>
            <p:nvPr/>
          </p:nvGrpSpPr>
          <p:grpSpPr bwMode="auto">
            <a:xfrm>
              <a:off x="3520914" y="4457909"/>
              <a:ext cx="1627108" cy="1140449"/>
              <a:chOff x="1406" y="1985"/>
              <a:chExt cx="224" cy="274"/>
            </a:xfrm>
          </p:grpSpPr>
          <p:sp>
            <p:nvSpPr>
              <p:cNvPr id="155" name="Freeform 808"/>
              <p:cNvSpPr>
                <a:spLocks/>
              </p:cNvSpPr>
              <p:nvPr/>
            </p:nvSpPr>
            <p:spPr bwMode="auto">
              <a:xfrm>
                <a:off x="1512" y="1985"/>
                <a:ext cx="118" cy="106"/>
              </a:xfrm>
              <a:custGeom>
                <a:avLst/>
                <a:gdLst>
                  <a:gd name="T0" fmla="*/ 0 w 28"/>
                  <a:gd name="T1" fmla="*/ 0 h 25"/>
                  <a:gd name="T2" fmla="*/ 6 w 28"/>
                  <a:gd name="T3" fmla="*/ 7 h 25"/>
                  <a:gd name="T4" fmla="*/ 11 w 28"/>
                  <a:gd name="T5" fmla="*/ 6 h 25"/>
                  <a:gd name="T6" fmla="*/ 16 w 28"/>
                  <a:gd name="T7" fmla="*/ 7 h 25"/>
                  <a:gd name="T8" fmla="*/ 17 w 28"/>
                  <a:gd name="T9" fmla="*/ 8 h 25"/>
                  <a:gd name="T10" fmla="*/ 23 w 28"/>
                  <a:gd name="T11" fmla="*/ 14 h 25"/>
                  <a:gd name="T12" fmla="*/ 28 w 28"/>
                  <a:gd name="T13" fmla="*/ 21 h 25"/>
                  <a:gd name="T14" fmla="*/ 28 w 2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5">
                    <a:moveTo>
                      <a:pt x="0" y="0"/>
                    </a:moveTo>
                    <a:cubicBezTo>
                      <a:pt x="1" y="3"/>
                      <a:pt x="3" y="7"/>
                      <a:pt x="6" y="7"/>
                    </a:cubicBezTo>
                    <a:cubicBezTo>
                      <a:pt x="7" y="7"/>
                      <a:pt x="9" y="6"/>
                      <a:pt x="11" y="6"/>
                    </a:cubicBezTo>
                    <a:cubicBezTo>
                      <a:pt x="13" y="6"/>
                      <a:pt x="14" y="6"/>
                      <a:pt x="16" y="7"/>
                    </a:cubicBezTo>
                    <a:cubicBezTo>
                      <a:pt x="16" y="7"/>
                      <a:pt x="16" y="8"/>
                      <a:pt x="17" y="8"/>
                    </a:cubicBezTo>
                    <a:cubicBezTo>
                      <a:pt x="19" y="11"/>
                      <a:pt x="20" y="14"/>
                      <a:pt x="23" y="14"/>
                    </a:cubicBezTo>
                    <a:cubicBezTo>
                      <a:pt x="27" y="16"/>
                      <a:pt x="26" y="17"/>
                      <a:pt x="28" y="21"/>
                    </a:cubicBezTo>
                    <a:cubicBezTo>
                      <a:pt x="28" y="25"/>
                      <a:pt x="28" y="23"/>
                      <a:pt x="28" y="2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6" name="Freeform 809"/>
              <p:cNvSpPr>
                <a:spLocks/>
              </p:cNvSpPr>
              <p:nvPr/>
            </p:nvSpPr>
            <p:spPr bwMode="auto">
              <a:xfrm>
                <a:off x="1406" y="1989"/>
                <a:ext cx="102" cy="110"/>
              </a:xfrm>
              <a:custGeom>
                <a:avLst/>
                <a:gdLst>
                  <a:gd name="T0" fmla="*/ 24 w 24"/>
                  <a:gd name="T1" fmla="*/ 0 h 26"/>
                  <a:gd name="T2" fmla="*/ 22 w 24"/>
                  <a:gd name="T3" fmla="*/ 3 h 26"/>
                  <a:gd name="T4" fmla="*/ 17 w 24"/>
                  <a:gd name="T5" fmla="*/ 10 h 26"/>
                  <a:gd name="T6" fmla="*/ 6 w 24"/>
                  <a:gd name="T7" fmla="*/ 4 h 26"/>
                  <a:gd name="T8" fmla="*/ 1 w 24"/>
                  <a:gd name="T9" fmla="*/ 22 h 26"/>
                  <a:gd name="T10" fmla="*/ 0 w 24"/>
                  <a:gd name="T11" fmla="*/ 26 h 26"/>
                </a:gdLst>
                <a:ahLst/>
                <a:cxnLst>
                  <a:cxn ang="0">
                    <a:pos x="T0" y="T1"/>
                  </a:cxn>
                  <a:cxn ang="0">
                    <a:pos x="T2" y="T3"/>
                  </a:cxn>
                  <a:cxn ang="0">
                    <a:pos x="T4" y="T5"/>
                  </a:cxn>
                  <a:cxn ang="0">
                    <a:pos x="T6" y="T7"/>
                  </a:cxn>
                  <a:cxn ang="0">
                    <a:pos x="T8" y="T9"/>
                  </a:cxn>
                  <a:cxn ang="0">
                    <a:pos x="T10" y="T11"/>
                  </a:cxn>
                </a:cxnLst>
                <a:rect l="0" t="0" r="r" b="b"/>
                <a:pathLst>
                  <a:path w="24" h="26">
                    <a:moveTo>
                      <a:pt x="24" y="0"/>
                    </a:moveTo>
                    <a:cubicBezTo>
                      <a:pt x="24" y="1"/>
                      <a:pt x="23" y="3"/>
                      <a:pt x="22" y="3"/>
                    </a:cubicBezTo>
                    <a:cubicBezTo>
                      <a:pt x="20" y="6"/>
                      <a:pt x="19" y="9"/>
                      <a:pt x="17" y="10"/>
                    </a:cubicBezTo>
                    <a:cubicBezTo>
                      <a:pt x="9" y="8"/>
                      <a:pt x="12" y="8"/>
                      <a:pt x="6" y="4"/>
                    </a:cubicBezTo>
                    <a:cubicBezTo>
                      <a:pt x="2" y="8"/>
                      <a:pt x="3" y="17"/>
                      <a:pt x="1" y="22"/>
                    </a:cubicBezTo>
                    <a:cubicBezTo>
                      <a:pt x="0" y="25"/>
                      <a:pt x="0" y="23"/>
                      <a:pt x="0" y="2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7" name="Freeform 810"/>
              <p:cNvSpPr>
                <a:spLocks/>
              </p:cNvSpPr>
              <p:nvPr/>
            </p:nvSpPr>
            <p:spPr bwMode="auto">
              <a:xfrm>
                <a:off x="1508" y="1998"/>
                <a:ext cx="37" cy="261"/>
              </a:xfrm>
              <a:custGeom>
                <a:avLst/>
                <a:gdLst>
                  <a:gd name="T0" fmla="*/ 0 w 9"/>
                  <a:gd name="T1" fmla="*/ 0 h 62"/>
                  <a:gd name="T2" fmla="*/ 1 w 9"/>
                  <a:gd name="T3" fmla="*/ 13 h 62"/>
                  <a:gd name="T4" fmla="*/ 2 w 9"/>
                  <a:gd name="T5" fmla="*/ 13 h 62"/>
                  <a:gd name="T6" fmla="*/ 6 w 9"/>
                  <a:gd name="T7" fmla="*/ 15 h 62"/>
                  <a:gd name="T8" fmla="*/ 8 w 9"/>
                  <a:gd name="T9" fmla="*/ 22 h 62"/>
                  <a:gd name="T10" fmla="*/ 5 w 9"/>
                  <a:gd name="T11" fmla="*/ 40 h 62"/>
                  <a:gd name="T12" fmla="*/ 5 w 9"/>
                  <a:gd name="T13" fmla="*/ 51 h 62"/>
                  <a:gd name="T14" fmla="*/ 4 w 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2">
                    <a:moveTo>
                      <a:pt x="0" y="0"/>
                    </a:moveTo>
                    <a:cubicBezTo>
                      <a:pt x="0" y="2"/>
                      <a:pt x="0" y="11"/>
                      <a:pt x="1" y="13"/>
                    </a:cubicBezTo>
                    <a:cubicBezTo>
                      <a:pt x="1" y="14"/>
                      <a:pt x="2" y="13"/>
                      <a:pt x="2" y="13"/>
                    </a:cubicBezTo>
                    <a:cubicBezTo>
                      <a:pt x="3" y="14"/>
                      <a:pt x="6" y="14"/>
                      <a:pt x="6" y="15"/>
                    </a:cubicBezTo>
                    <a:cubicBezTo>
                      <a:pt x="9" y="24"/>
                      <a:pt x="3" y="19"/>
                      <a:pt x="8" y="22"/>
                    </a:cubicBezTo>
                    <a:cubicBezTo>
                      <a:pt x="9" y="31"/>
                      <a:pt x="8" y="33"/>
                      <a:pt x="5" y="40"/>
                    </a:cubicBezTo>
                    <a:cubicBezTo>
                      <a:pt x="4" y="45"/>
                      <a:pt x="3" y="46"/>
                      <a:pt x="5" y="51"/>
                    </a:cubicBezTo>
                    <a:cubicBezTo>
                      <a:pt x="5" y="52"/>
                      <a:pt x="6" y="62"/>
                      <a:pt x="4" y="6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 name="Freeform 811"/>
              <p:cNvSpPr>
                <a:spLocks/>
              </p:cNvSpPr>
              <p:nvPr/>
            </p:nvSpPr>
            <p:spPr bwMode="auto">
              <a:xfrm>
                <a:off x="1529" y="2057"/>
                <a:ext cx="92" cy="93"/>
              </a:xfrm>
              <a:custGeom>
                <a:avLst/>
                <a:gdLst>
                  <a:gd name="T0" fmla="*/ 0 w 22"/>
                  <a:gd name="T1" fmla="*/ 0 h 22"/>
                  <a:gd name="T2" fmla="*/ 3 w 22"/>
                  <a:gd name="T3" fmla="*/ 1 h 22"/>
                  <a:gd name="T4" fmla="*/ 9 w 22"/>
                  <a:gd name="T5" fmla="*/ 8 h 22"/>
                  <a:gd name="T6" fmla="*/ 13 w 22"/>
                  <a:gd name="T7" fmla="*/ 6 h 22"/>
                  <a:gd name="T8" fmla="*/ 21 w 22"/>
                  <a:gd name="T9" fmla="*/ 13 h 22"/>
                  <a:gd name="T10" fmla="*/ 22 w 22"/>
                  <a:gd name="T11" fmla="*/ 22 h 22"/>
                </a:gdLst>
                <a:ahLst/>
                <a:cxnLst>
                  <a:cxn ang="0">
                    <a:pos x="T0" y="T1"/>
                  </a:cxn>
                  <a:cxn ang="0">
                    <a:pos x="T2" y="T3"/>
                  </a:cxn>
                  <a:cxn ang="0">
                    <a:pos x="T4" y="T5"/>
                  </a:cxn>
                  <a:cxn ang="0">
                    <a:pos x="T6" y="T7"/>
                  </a:cxn>
                  <a:cxn ang="0">
                    <a:pos x="T8" y="T9"/>
                  </a:cxn>
                  <a:cxn ang="0">
                    <a:pos x="T10" y="T11"/>
                  </a:cxn>
                </a:cxnLst>
                <a:rect l="0" t="0" r="r" b="b"/>
                <a:pathLst>
                  <a:path w="22" h="22">
                    <a:moveTo>
                      <a:pt x="0" y="0"/>
                    </a:moveTo>
                    <a:cubicBezTo>
                      <a:pt x="1" y="0"/>
                      <a:pt x="2" y="0"/>
                      <a:pt x="3" y="1"/>
                    </a:cubicBezTo>
                    <a:cubicBezTo>
                      <a:pt x="6" y="2"/>
                      <a:pt x="6" y="7"/>
                      <a:pt x="9" y="8"/>
                    </a:cubicBezTo>
                    <a:cubicBezTo>
                      <a:pt x="10" y="7"/>
                      <a:pt x="11" y="6"/>
                      <a:pt x="13" y="6"/>
                    </a:cubicBezTo>
                    <a:cubicBezTo>
                      <a:pt x="22" y="10"/>
                      <a:pt x="16" y="7"/>
                      <a:pt x="21" y="13"/>
                    </a:cubicBezTo>
                    <a:cubicBezTo>
                      <a:pt x="22" y="15"/>
                      <a:pt x="21" y="21"/>
                      <a:pt x="22" y="2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9" name="Freeform 812"/>
              <p:cNvSpPr>
                <a:spLocks/>
              </p:cNvSpPr>
              <p:nvPr/>
            </p:nvSpPr>
            <p:spPr bwMode="auto">
              <a:xfrm>
                <a:off x="1453" y="2070"/>
                <a:ext cx="80" cy="160"/>
              </a:xfrm>
              <a:custGeom>
                <a:avLst/>
                <a:gdLst>
                  <a:gd name="T0" fmla="*/ 19 w 19"/>
                  <a:gd name="T1" fmla="*/ 0 h 38"/>
                  <a:gd name="T2" fmla="*/ 15 w 19"/>
                  <a:gd name="T3" fmla="*/ 6 h 38"/>
                  <a:gd name="T4" fmla="*/ 11 w 19"/>
                  <a:gd name="T5" fmla="*/ 14 h 38"/>
                  <a:gd name="T6" fmla="*/ 5 w 19"/>
                  <a:gd name="T7" fmla="*/ 20 h 38"/>
                  <a:gd name="T8" fmla="*/ 3 w 19"/>
                  <a:gd name="T9" fmla="*/ 27 h 38"/>
                  <a:gd name="T10" fmla="*/ 3 w 19"/>
                  <a:gd name="T11" fmla="*/ 33 h 38"/>
                  <a:gd name="T12" fmla="*/ 3 w 19"/>
                  <a:gd name="T13" fmla="*/ 38 h 38"/>
                  <a:gd name="T14" fmla="*/ 2 w 19"/>
                  <a:gd name="T15" fmla="*/ 38 h 38"/>
                  <a:gd name="T16" fmla="*/ 0 w 19"/>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8">
                    <a:moveTo>
                      <a:pt x="19" y="0"/>
                    </a:moveTo>
                    <a:cubicBezTo>
                      <a:pt x="18" y="2"/>
                      <a:pt x="17" y="4"/>
                      <a:pt x="15" y="6"/>
                    </a:cubicBezTo>
                    <a:cubicBezTo>
                      <a:pt x="14" y="9"/>
                      <a:pt x="12" y="11"/>
                      <a:pt x="11" y="14"/>
                    </a:cubicBezTo>
                    <a:cubicBezTo>
                      <a:pt x="10" y="17"/>
                      <a:pt x="6" y="18"/>
                      <a:pt x="5" y="20"/>
                    </a:cubicBezTo>
                    <a:cubicBezTo>
                      <a:pt x="4" y="23"/>
                      <a:pt x="3" y="24"/>
                      <a:pt x="3" y="27"/>
                    </a:cubicBezTo>
                    <a:cubicBezTo>
                      <a:pt x="3" y="29"/>
                      <a:pt x="3" y="31"/>
                      <a:pt x="3" y="33"/>
                    </a:cubicBezTo>
                    <a:cubicBezTo>
                      <a:pt x="3" y="34"/>
                      <a:pt x="3" y="37"/>
                      <a:pt x="3" y="38"/>
                    </a:cubicBezTo>
                    <a:cubicBezTo>
                      <a:pt x="3" y="38"/>
                      <a:pt x="2" y="38"/>
                      <a:pt x="2" y="38"/>
                    </a:cubicBezTo>
                    <a:cubicBezTo>
                      <a:pt x="1" y="38"/>
                      <a:pt x="1" y="38"/>
                      <a:pt x="0" y="3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0" name="Freeform 813"/>
              <p:cNvSpPr>
                <a:spLocks/>
              </p:cNvSpPr>
              <p:nvPr/>
            </p:nvSpPr>
            <p:spPr bwMode="auto">
              <a:xfrm>
                <a:off x="1453" y="2099"/>
                <a:ext cx="59" cy="21"/>
              </a:xfrm>
              <a:custGeom>
                <a:avLst/>
                <a:gdLst>
                  <a:gd name="T0" fmla="*/ 14 w 14"/>
                  <a:gd name="T1" fmla="*/ 2 h 5"/>
                  <a:gd name="T2" fmla="*/ 12 w 14"/>
                  <a:gd name="T3" fmla="*/ 1 h 5"/>
                  <a:gd name="T4" fmla="*/ 8 w 14"/>
                  <a:gd name="T5" fmla="*/ 0 h 5"/>
                  <a:gd name="T6" fmla="*/ 5 w 14"/>
                  <a:gd name="T7" fmla="*/ 3 h 5"/>
                  <a:gd name="T8" fmla="*/ 4 w 14"/>
                  <a:gd name="T9" fmla="*/ 4 h 5"/>
                  <a:gd name="T10" fmla="*/ 2 w 14"/>
                  <a:gd name="T11" fmla="*/ 5 h 5"/>
                  <a:gd name="T12" fmla="*/ 0 w 1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4" y="2"/>
                    </a:moveTo>
                    <a:cubicBezTo>
                      <a:pt x="13" y="2"/>
                      <a:pt x="13" y="1"/>
                      <a:pt x="12" y="1"/>
                    </a:cubicBezTo>
                    <a:cubicBezTo>
                      <a:pt x="11" y="1"/>
                      <a:pt x="8" y="0"/>
                      <a:pt x="8" y="0"/>
                    </a:cubicBezTo>
                    <a:cubicBezTo>
                      <a:pt x="6" y="1"/>
                      <a:pt x="6" y="0"/>
                      <a:pt x="5" y="3"/>
                    </a:cubicBezTo>
                    <a:cubicBezTo>
                      <a:pt x="5" y="3"/>
                      <a:pt x="5" y="4"/>
                      <a:pt x="4" y="4"/>
                    </a:cubicBezTo>
                    <a:cubicBezTo>
                      <a:pt x="4" y="5"/>
                      <a:pt x="3" y="5"/>
                      <a:pt x="2" y="5"/>
                    </a:cubicBezTo>
                    <a:cubicBezTo>
                      <a:pt x="1" y="5"/>
                      <a:pt x="0" y="5"/>
                      <a:pt x="0" y="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1" name="Freeform 814"/>
              <p:cNvSpPr>
                <a:spLocks/>
              </p:cNvSpPr>
              <p:nvPr/>
            </p:nvSpPr>
            <p:spPr bwMode="auto">
              <a:xfrm>
                <a:off x="1537" y="2150"/>
                <a:ext cx="25" cy="29"/>
              </a:xfrm>
              <a:custGeom>
                <a:avLst/>
                <a:gdLst>
                  <a:gd name="T0" fmla="*/ 0 w 6"/>
                  <a:gd name="T1" fmla="*/ 0 h 7"/>
                  <a:gd name="T2" fmla="*/ 5 w 6"/>
                  <a:gd name="T3" fmla="*/ 3 h 7"/>
                  <a:gd name="T4" fmla="*/ 6 w 6"/>
                  <a:gd name="T5" fmla="*/ 7 h 7"/>
                </a:gdLst>
                <a:ahLst/>
                <a:cxnLst>
                  <a:cxn ang="0">
                    <a:pos x="T0" y="T1"/>
                  </a:cxn>
                  <a:cxn ang="0">
                    <a:pos x="T2" y="T3"/>
                  </a:cxn>
                  <a:cxn ang="0">
                    <a:pos x="T4" y="T5"/>
                  </a:cxn>
                </a:cxnLst>
                <a:rect l="0" t="0" r="r" b="b"/>
                <a:pathLst>
                  <a:path w="6" h="7">
                    <a:moveTo>
                      <a:pt x="0" y="0"/>
                    </a:moveTo>
                    <a:cubicBezTo>
                      <a:pt x="5" y="0"/>
                      <a:pt x="2" y="0"/>
                      <a:pt x="5" y="3"/>
                    </a:cubicBezTo>
                    <a:cubicBezTo>
                      <a:pt x="5" y="4"/>
                      <a:pt x="5" y="7"/>
                      <a:pt x="6" y="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2" name="Freeform 815"/>
              <p:cNvSpPr>
                <a:spLocks/>
              </p:cNvSpPr>
              <p:nvPr/>
            </p:nvSpPr>
            <p:spPr bwMode="auto">
              <a:xfrm>
                <a:off x="1499" y="2158"/>
                <a:ext cx="34" cy="46"/>
              </a:xfrm>
              <a:custGeom>
                <a:avLst/>
                <a:gdLst>
                  <a:gd name="T0" fmla="*/ 8 w 8"/>
                  <a:gd name="T1" fmla="*/ 0 h 11"/>
                  <a:gd name="T2" fmla="*/ 5 w 8"/>
                  <a:gd name="T3" fmla="*/ 2 h 11"/>
                  <a:gd name="T4" fmla="*/ 1 w 8"/>
                  <a:gd name="T5" fmla="*/ 5 h 11"/>
                  <a:gd name="T6" fmla="*/ 0 w 8"/>
                  <a:gd name="T7" fmla="*/ 11 h 11"/>
                </a:gdLst>
                <a:ahLst/>
                <a:cxnLst>
                  <a:cxn ang="0">
                    <a:pos x="T0" y="T1"/>
                  </a:cxn>
                  <a:cxn ang="0">
                    <a:pos x="T2" y="T3"/>
                  </a:cxn>
                  <a:cxn ang="0">
                    <a:pos x="T4" y="T5"/>
                  </a:cxn>
                  <a:cxn ang="0">
                    <a:pos x="T6" y="T7"/>
                  </a:cxn>
                </a:cxnLst>
                <a:rect l="0" t="0" r="r" b="b"/>
                <a:pathLst>
                  <a:path w="8" h="11">
                    <a:moveTo>
                      <a:pt x="8" y="0"/>
                    </a:moveTo>
                    <a:cubicBezTo>
                      <a:pt x="6" y="0"/>
                      <a:pt x="6" y="0"/>
                      <a:pt x="5" y="2"/>
                    </a:cubicBezTo>
                    <a:cubicBezTo>
                      <a:pt x="4" y="5"/>
                      <a:pt x="4" y="4"/>
                      <a:pt x="1" y="5"/>
                    </a:cubicBezTo>
                    <a:cubicBezTo>
                      <a:pt x="0" y="7"/>
                      <a:pt x="0" y="9"/>
                      <a:pt x="0"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3" name="Freeform 816"/>
              <p:cNvSpPr>
                <a:spLocks/>
              </p:cNvSpPr>
              <p:nvPr/>
            </p:nvSpPr>
            <p:spPr bwMode="auto">
              <a:xfrm>
                <a:off x="1448" y="2019"/>
                <a:ext cx="26" cy="59"/>
              </a:xfrm>
              <a:custGeom>
                <a:avLst/>
                <a:gdLst>
                  <a:gd name="T0" fmla="*/ 1 w 6"/>
                  <a:gd name="T1" fmla="*/ 0 h 14"/>
                  <a:gd name="T2" fmla="*/ 5 w 6"/>
                  <a:gd name="T3" fmla="*/ 8 h 14"/>
                  <a:gd name="T4" fmla="*/ 6 w 6"/>
                  <a:gd name="T5" fmla="*/ 14 h 14"/>
                </a:gdLst>
                <a:ahLst/>
                <a:cxnLst>
                  <a:cxn ang="0">
                    <a:pos x="T0" y="T1"/>
                  </a:cxn>
                  <a:cxn ang="0">
                    <a:pos x="T2" y="T3"/>
                  </a:cxn>
                  <a:cxn ang="0">
                    <a:pos x="T4" y="T5"/>
                  </a:cxn>
                </a:cxnLst>
                <a:rect l="0" t="0" r="r" b="b"/>
                <a:pathLst>
                  <a:path w="6" h="14">
                    <a:moveTo>
                      <a:pt x="1" y="0"/>
                    </a:moveTo>
                    <a:cubicBezTo>
                      <a:pt x="1" y="6"/>
                      <a:pt x="0" y="8"/>
                      <a:pt x="5" y="8"/>
                    </a:cubicBezTo>
                    <a:cubicBezTo>
                      <a:pt x="6" y="9"/>
                      <a:pt x="6" y="12"/>
                      <a:pt x="6" y="1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4" name="Freeform 817"/>
              <p:cNvSpPr>
                <a:spLocks/>
              </p:cNvSpPr>
              <p:nvPr/>
            </p:nvSpPr>
            <p:spPr bwMode="auto">
              <a:xfrm>
                <a:off x="1444" y="2053"/>
                <a:ext cx="13" cy="33"/>
              </a:xfrm>
              <a:custGeom>
                <a:avLst/>
                <a:gdLst>
                  <a:gd name="T0" fmla="*/ 3 w 3"/>
                  <a:gd name="T1" fmla="*/ 0 h 8"/>
                  <a:gd name="T2" fmla="*/ 2 w 3"/>
                  <a:gd name="T3" fmla="*/ 2 h 8"/>
                  <a:gd name="T4" fmla="*/ 1 w 3"/>
                  <a:gd name="T5" fmla="*/ 7 h 8"/>
                  <a:gd name="T6" fmla="*/ 0 w 3"/>
                  <a:gd name="T7" fmla="*/ 8 h 8"/>
                </a:gdLst>
                <a:ahLst/>
                <a:cxnLst>
                  <a:cxn ang="0">
                    <a:pos x="T0" y="T1"/>
                  </a:cxn>
                  <a:cxn ang="0">
                    <a:pos x="T2" y="T3"/>
                  </a:cxn>
                  <a:cxn ang="0">
                    <a:pos x="T4" y="T5"/>
                  </a:cxn>
                  <a:cxn ang="0">
                    <a:pos x="T6" y="T7"/>
                  </a:cxn>
                </a:cxnLst>
                <a:rect l="0" t="0" r="r" b="b"/>
                <a:pathLst>
                  <a:path w="3" h="8">
                    <a:moveTo>
                      <a:pt x="3" y="0"/>
                    </a:moveTo>
                    <a:cubicBezTo>
                      <a:pt x="3" y="1"/>
                      <a:pt x="2" y="2"/>
                      <a:pt x="2" y="2"/>
                    </a:cubicBezTo>
                    <a:cubicBezTo>
                      <a:pt x="2" y="3"/>
                      <a:pt x="1" y="6"/>
                      <a:pt x="1" y="7"/>
                    </a:cubicBezTo>
                    <a:cubicBezTo>
                      <a:pt x="1" y="7"/>
                      <a:pt x="0" y="8"/>
                      <a:pt x="0" y="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5" name="Freeform 818"/>
              <p:cNvSpPr>
                <a:spLocks/>
              </p:cNvSpPr>
              <p:nvPr/>
            </p:nvSpPr>
            <p:spPr bwMode="auto">
              <a:xfrm>
                <a:off x="1554" y="2011"/>
                <a:ext cx="13" cy="50"/>
              </a:xfrm>
              <a:custGeom>
                <a:avLst/>
                <a:gdLst>
                  <a:gd name="T0" fmla="*/ 3 w 3"/>
                  <a:gd name="T1" fmla="*/ 0 h 12"/>
                  <a:gd name="T2" fmla="*/ 1 w 3"/>
                  <a:gd name="T3" fmla="*/ 10 h 12"/>
                  <a:gd name="T4" fmla="*/ 0 w 3"/>
                  <a:gd name="T5" fmla="*/ 12 h 12"/>
                </a:gdLst>
                <a:ahLst/>
                <a:cxnLst>
                  <a:cxn ang="0">
                    <a:pos x="T0" y="T1"/>
                  </a:cxn>
                  <a:cxn ang="0">
                    <a:pos x="T2" y="T3"/>
                  </a:cxn>
                  <a:cxn ang="0">
                    <a:pos x="T4" y="T5"/>
                  </a:cxn>
                </a:cxnLst>
                <a:rect l="0" t="0" r="r" b="b"/>
                <a:pathLst>
                  <a:path w="3" h="12">
                    <a:moveTo>
                      <a:pt x="3" y="0"/>
                    </a:moveTo>
                    <a:cubicBezTo>
                      <a:pt x="2" y="2"/>
                      <a:pt x="3" y="7"/>
                      <a:pt x="1" y="10"/>
                    </a:cubicBezTo>
                    <a:cubicBezTo>
                      <a:pt x="0" y="12"/>
                      <a:pt x="0" y="11"/>
                      <a:pt x="0" y="1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pic>
          <p:nvPicPr>
            <p:cNvPr id="131" name="Picture 819"/>
            <p:cNvPicPr>
              <a:picLocks noChangeAspect="1" noChangeArrowheads="1"/>
            </p:cNvPicPr>
            <p:nvPr/>
          </p:nvPicPr>
          <p:blipFill>
            <a:blip r:embed="rId3">
              <a:extLst>
                <a:ext uri="{28A0092B-C50C-407E-A947-70E740481C1C}">
                  <a14:useLocalDpi xmlns:a14="http://schemas.microsoft.com/office/drawing/2010/main" val="0"/>
                </a:ext>
              </a:extLst>
            </a:blip>
            <a:srcRect r="84375" b="84375"/>
            <a:stretch>
              <a:fillRect/>
            </a:stretch>
          </p:blipFill>
          <p:spPr bwMode="auto">
            <a:xfrm>
              <a:off x="4472483" y="4528666"/>
              <a:ext cx="799026" cy="43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820"/>
            <p:cNvPicPr>
              <a:picLocks noChangeAspect="1" noChangeArrowheads="1"/>
            </p:cNvPicPr>
            <p:nvPr/>
          </p:nvPicPr>
          <p:blipFill>
            <a:blip r:embed="rId3">
              <a:extLst>
                <a:ext uri="{28A0092B-C50C-407E-A947-70E740481C1C}">
                  <a14:useLocalDpi xmlns:a14="http://schemas.microsoft.com/office/drawing/2010/main" val="0"/>
                </a:ext>
              </a:extLst>
            </a:blip>
            <a:srcRect r="85156" b="82813"/>
            <a:stretch>
              <a:fillRect/>
            </a:stretch>
          </p:blipFill>
          <p:spPr bwMode="auto">
            <a:xfrm>
              <a:off x="3339318" y="4528666"/>
              <a:ext cx="733651" cy="49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Freeform 822"/>
            <p:cNvSpPr>
              <a:spLocks/>
            </p:cNvSpPr>
            <p:nvPr/>
          </p:nvSpPr>
          <p:spPr bwMode="auto">
            <a:xfrm>
              <a:off x="4290886" y="4457909"/>
              <a:ext cx="857137" cy="441195"/>
            </a:xfrm>
            <a:custGeom>
              <a:avLst/>
              <a:gdLst>
                <a:gd name="T0" fmla="*/ 0 w 28"/>
                <a:gd name="T1" fmla="*/ 0 h 25"/>
                <a:gd name="T2" fmla="*/ 6 w 28"/>
                <a:gd name="T3" fmla="*/ 7 h 25"/>
                <a:gd name="T4" fmla="*/ 11 w 28"/>
                <a:gd name="T5" fmla="*/ 6 h 25"/>
                <a:gd name="T6" fmla="*/ 16 w 28"/>
                <a:gd name="T7" fmla="*/ 7 h 25"/>
                <a:gd name="T8" fmla="*/ 17 w 28"/>
                <a:gd name="T9" fmla="*/ 8 h 25"/>
                <a:gd name="T10" fmla="*/ 23 w 28"/>
                <a:gd name="T11" fmla="*/ 14 h 25"/>
                <a:gd name="T12" fmla="*/ 28 w 28"/>
                <a:gd name="T13" fmla="*/ 21 h 25"/>
                <a:gd name="T14" fmla="*/ 28 w 2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5">
                  <a:moveTo>
                    <a:pt x="0" y="0"/>
                  </a:moveTo>
                  <a:cubicBezTo>
                    <a:pt x="1" y="3"/>
                    <a:pt x="3" y="7"/>
                    <a:pt x="6" y="7"/>
                  </a:cubicBezTo>
                  <a:cubicBezTo>
                    <a:pt x="7" y="7"/>
                    <a:pt x="9" y="6"/>
                    <a:pt x="11" y="6"/>
                  </a:cubicBezTo>
                  <a:cubicBezTo>
                    <a:pt x="13" y="6"/>
                    <a:pt x="14" y="6"/>
                    <a:pt x="16" y="7"/>
                  </a:cubicBezTo>
                  <a:cubicBezTo>
                    <a:pt x="16" y="7"/>
                    <a:pt x="16" y="8"/>
                    <a:pt x="17" y="8"/>
                  </a:cubicBezTo>
                  <a:cubicBezTo>
                    <a:pt x="19" y="11"/>
                    <a:pt x="20" y="14"/>
                    <a:pt x="23" y="14"/>
                  </a:cubicBezTo>
                  <a:cubicBezTo>
                    <a:pt x="27" y="16"/>
                    <a:pt x="26" y="17"/>
                    <a:pt x="28" y="21"/>
                  </a:cubicBezTo>
                  <a:cubicBezTo>
                    <a:pt x="28" y="25"/>
                    <a:pt x="28" y="23"/>
                    <a:pt x="28" y="2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5" name="Freeform 823"/>
            <p:cNvSpPr>
              <a:spLocks/>
            </p:cNvSpPr>
            <p:nvPr/>
          </p:nvSpPr>
          <p:spPr bwMode="auto">
            <a:xfrm>
              <a:off x="3520914" y="4474558"/>
              <a:ext cx="740915" cy="457845"/>
            </a:xfrm>
            <a:custGeom>
              <a:avLst/>
              <a:gdLst>
                <a:gd name="T0" fmla="*/ 24 w 24"/>
                <a:gd name="T1" fmla="*/ 0 h 26"/>
                <a:gd name="T2" fmla="*/ 22 w 24"/>
                <a:gd name="T3" fmla="*/ 3 h 26"/>
                <a:gd name="T4" fmla="*/ 17 w 24"/>
                <a:gd name="T5" fmla="*/ 10 h 26"/>
                <a:gd name="T6" fmla="*/ 6 w 24"/>
                <a:gd name="T7" fmla="*/ 4 h 26"/>
                <a:gd name="T8" fmla="*/ 1 w 24"/>
                <a:gd name="T9" fmla="*/ 22 h 26"/>
                <a:gd name="T10" fmla="*/ 0 w 24"/>
                <a:gd name="T11" fmla="*/ 26 h 26"/>
              </a:gdLst>
              <a:ahLst/>
              <a:cxnLst>
                <a:cxn ang="0">
                  <a:pos x="T0" y="T1"/>
                </a:cxn>
                <a:cxn ang="0">
                  <a:pos x="T2" y="T3"/>
                </a:cxn>
                <a:cxn ang="0">
                  <a:pos x="T4" y="T5"/>
                </a:cxn>
                <a:cxn ang="0">
                  <a:pos x="T6" y="T7"/>
                </a:cxn>
                <a:cxn ang="0">
                  <a:pos x="T8" y="T9"/>
                </a:cxn>
                <a:cxn ang="0">
                  <a:pos x="T10" y="T11"/>
                </a:cxn>
              </a:cxnLst>
              <a:rect l="0" t="0" r="r" b="b"/>
              <a:pathLst>
                <a:path w="24" h="26">
                  <a:moveTo>
                    <a:pt x="24" y="0"/>
                  </a:moveTo>
                  <a:cubicBezTo>
                    <a:pt x="24" y="1"/>
                    <a:pt x="23" y="3"/>
                    <a:pt x="22" y="3"/>
                  </a:cubicBezTo>
                  <a:cubicBezTo>
                    <a:pt x="20" y="6"/>
                    <a:pt x="19" y="9"/>
                    <a:pt x="17" y="10"/>
                  </a:cubicBezTo>
                  <a:cubicBezTo>
                    <a:pt x="9" y="8"/>
                    <a:pt x="12" y="8"/>
                    <a:pt x="6" y="4"/>
                  </a:cubicBezTo>
                  <a:cubicBezTo>
                    <a:pt x="2" y="8"/>
                    <a:pt x="3" y="17"/>
                    <a:pt x="1" y="22"/>
                  </a:cubicBezTo>
                  <a:cubicBezTo>
                    <a:pt x="0" y="25"/>
                    <a:pt x="0" y="23"/>
                    <a:pt x="0" y="2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6" name="Freeform 824"/>
            <p:cNvSpPr>
              <a:spLocks/>
            </p:cNvSpPr>
            <p:nvPr/>
          </p:nvSpPr>
          <p:spPr bwMode="auto">
            <a:xfrm>
              <a:off x="4261831" y="4512018"/>
              <a:ext cx="268763" cy="1086340"/>
            </a:xfrm>
            <a:custGeom>
              <a:avLst/>
              <a:gdLst>
                <a:gd name="T0" fmla="*/ 0 w 9"/>
                <a:gd name="T1" fmla="*/ 0 h 62"/>
                <a:gd name="T2" fmla="*/ 1 w 9"/>
                <a:gd name="T3" fmla="*/ 13 h 62"/>
                <a:gd name="T4" fmla="*/ 2 w 9"/>
                <a:gd name="T5" fmla="*/ 13 h 62"/>
                <a:gd name="T6" fmla="*/ 6 w 9"/>
                <a:gd name="T7" fmla="*/ 15 h 62"/>
                <a:gd name="T8" fmla="*/ 8 w 9"/>
                <a:gd name="T9" fmla="*/ 22 h 62"/>
                <a:gd name="T10" fmla="*/ 5 w 9"/>
                <a:gd name="T11" fmla="*/ 40 h 62"/>
                <a:gd name="T12" fmla="*/ 5 w 9"/>
                <a:gd name="T13" fmla="*/ 51 h 62"/>
                <a:gd name="T14" fmla="*/ 4 w 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2">
                  <a:moveTo>
                    <a:pt x="0" y="0"/>
                  </a:moveTo>
                  <a:cubicBezTo>
                    <a:pt x="0" y="2"/>
                    <a:pt x="0" y="11"/>
                    <a:pt x="1" y="13"/>
                  </a:cubicBezTo>
                  <a:cubicBezTo>
                    <a:pt x="1" y="14"/>
                    <a:pt x="2" y="13"/>
                    <a:pt x="2" y="13"/>
                  </a:cubicBezTo>
                  <a:cubicBezTo>
                    <a:pt x="3" y="14"/>
                    <a:pt x="6" y="14"/>
                    <a:pt x="6" y="15"/>
                  </a:cubicBezTo>
                  <a:cubicBezTo>
                    <a:pt x="9" y="24"/>
                    <a:pt x="3" y="19"/>
                    <a:pt x="8" y="22"/>
                  </a:cubicBezTo>
                  <a:cubicBezTo>
                    <a:pt x="9" y="31"/>
                    <a:pt x="8" y="33"/>
                    <a:pt x="5" y="40"/>
                  </a:cubicBezTo>
                  <a:cubicBezTo>
                    <a:pt x="4" y="45"/>
                    <a:pt x="3" y="46"/>
                    <a:pt x="5" y="51"/>
                  </a:cubicBezTo>
                  <a:cubicBezTo>
                    <a:pt x="5" y="52"/>
                    <a:pt x="6" y="62"/>
                    <a:pt x="4" y="6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7" name="Freeform 825"/>
            <p:cNvSpPr>
              <a:spLocks/>
            </p:cNvSpPr>
            <p:nvPr/>
          </p:nvSpPr>
          <p:spPr bwMode="auto">
            <a:xfrm>
              <a:off x="4414372" y="4757588"/>
              <a:ext cx="668277" cy="387087"/>
            </a:xfrm>
            <a:custGeom>
              <a:avLst/>
              <a:gdLst>
                <a:gd name="T0" fmla="*/ 0 w 22"/>
                <a:gd name="T1" fmla="*/ 0 h 22"/>
                <a:gd name="T2" fmla="*/ 3 w 22"/>
                <a:gd name="T3" fmla="*/ 1 h 22"/>
                <a:gd name="T4" fmla="*/ 9 w 22"/>
                <a:gd name="T5" fmla="*/ 8 h 22"/>
                <a:gd name="T6" fmla="*/ 13 w 22"/>
                <a:gd name="T7" fmla="*/ 6 h 22"/>
                <a:gd name="T8" fmla="*/ 21 w 22"/>
                <a:gd name="T9" fmla="*/ 13 h 22"/>
                <a:gd name="T10" fmla="*/ 22 w 22"/>
                <a:gd name="T11" fmla="*/ 22 h 22"/>
              </a:gdLst>
              <a:ahLst/>
              <a:cxnLst>
                <a:cxn ang="0">
                  <a:pos x="T0" y="T1"/>
                </a:cxn>
                <a:cxn ang="0">
                  <a:pos x="T2" y="T3"/>
                </a:cxn>
                <a:cxn ang="0">
                  <a:pos x="T4" y="T5"/>
                </a:cxn>
                <a:cxn ang="0">
                  <a:pos x="T6" y="T7"/>
                </a:cxn>
                <a:cxn ang="0">
                  <a:pos x="T8" y="T9"/>
                </a:cxn>
                <a:cxn ang="0">
                  <a:pos x="T10" y="T11"/>
                </a:cxn>
              </a:cxnLst>
              <a:rect l="0" t="0" r="r" b="b"/>
              <a:pathLst>
                <a:path w="22" h="22">
                  <a:moveTo>
                    <a:pt x="0" y="0"/>
                  </a:moveTo>
                  <a:cubicBezTo>
                    <a:pt x="1" y="0"/>
                    <a:pt x="2" y="0"/>
                    <a:pt x="3" y="1"/>
                  </a:cubicBezTo>
                  <a:cubicBezTo>
                    <a:pt x="6" y="2"/>
                    <a:pt x="6" y="7"/>
                    <a:pt x="9" y="8"/>
                  </a:cubicBezTo>
                  <a:cubicBezTo>
                    <a:pt x="10" y="7"/>
                    <a:pt x="11" y="6"/>
                    <a:pt x="13" y="6"/>
                  </a:cubicBezTo>
                  <a:cubicBezTo>
                    <a:pt x="22" y="10"/>
                    <a:pt x="16" y="7"/>
                    <a:pt x="21" y="13"/>
                  </a:cubicBezTo>
                  <a:cubicBezTo>
                    <a:pt x="22" y="15"/>
                    <a:pt x="21" y="21"/>
                    <a:pt x="22" y="2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8" name="Freeform 826"/>
            <p:cNvSpPr>
              <a:spLocks/>
            </p:cNvSpPr>
            <p:nvPr/>
          </p:nvSpPr>
          <p:spPr bwMode="auto">
            <a:xfrm>
              <a:off x="3862317" y="4811698"/>
              <a:ext cx="581110" cy="665956"/>
            </a:xfrm>
            <a:custGeom>
              <a:avLst/>
              <a:gdLst>
                <a:gd name="T0" fmla="*/ 19 w 19"/>
                <a:gd name="T1" fmla="*/ 0 h 38"/>
                <a:gd name="T2" fmla="*/ 15 w 19"/>
                <a:gd name="T3" fmla="*/ 6 h 38"/>
                <a:gd name="T4" fmla="*/ 11 w 19"/>
                <a:gd name="T5" fmla="*/ 14 h 38"/>
                <a:gd name="T6" fmla="*/ 5 w 19"/>
                <a:gd name="T7" fmla="*/ 20 h 38"/>
                <a:gd name="T8" fmla="*/ 3 w 19"/>
                <a:gd name="T9" fmla="*/ 27 h 38"/>
                <a:gd name="T10" fmla="*/ 3 w 19"/>
                <a:gd name="T11" fmla="*/ 33 h 38"/>
                <a:gd name="T12" fmla="*/ 3 w 19"/>
                <a:gd name="T13" fmla="*/ 38 h 38"/>
                <a:gd name="T14" fmla="*/ 2 w 19"/>
                <a:gd name="T15" fmla="*/ 38 h 38"/>
                <a:gd name="T16" fmla="*/ 0 w 19"/>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8">
                  <a:moveTo>
                    <a:pt x="19" y="0"/>
                  </a:moveTo>
                  <a:cubicBezTo>
                    <a:pt x="18" y="2"/>
                    <a:pt x="17" y="4"/>
                    <a:pt x="15" y="6"/>
                  </a:cubicBezTo>
                  <a:cubicBezTo>
                    <a:pt x="14" y="9"/>
                    <a:pt x="12" y="11"/>
                    <a:pt x="11" y="14"/>
                  </a:cubicBezTo>
                  <a:cubicBezTo>
                    <a:pt x="10" y="17"/>
                    <a:pt x="6" y="18"/>
                    <a:pt x="5" y="20"/>
                  </a:cubicBezTo>
                  <a:cubicBezTo>
                    <a:pt x="4" y="23"/>
                    <a:pt x="3" y="24"/>
                    <a:pt x="3" y="27"/>
                  </a:cubicBezTo>
                  <a:cubicBezTo>
                    <a:pt x="3" y="29"/>
                    <a:pt x="3" y="31"/>
                    <a:pt x="3" y="33"/>
                  </a:cubicBezTo>
                  <a:cubicBezTo>
                    <a:pt x="3" y="34"/>
                    <a:pt x="3" y="37"/>
                    <a:pt x="3" y="38"/>
                  </a:cubicBezTo>
                  <a:cubicBezTo>
                    <a:pt x="3" y="38"/>
                    <a:pt x="2" y="38"/>
                    <a:pt x="2" y="38"/>
                  </a:cubicBezTo>
                  <a:cubicBezTo>
                    <a:pt x="1" y="38"/>
                    <a:pt x="1" y="38"/>
                    <a:pt x="0" y="3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9" name="Freeform 827"/>
            <p:cNvSpPr>
              <a:spLocks/>
            </p:cNvSpPr>
            <p:nvPr/>
          </p:nvSpPr>
          <p:spPr bwMode="auto">
            <a:xfrm>
              <a:off x="3862317" y="4932403"/>
              <a:ext cx="428568" cy="87407"/>
            </a:xfrm>
            <a:custGeom>
              <a:avLst/>
              <a:gdLst>
                <a:gd name="T0" fmla="*/ 14 w 14"/>
                <a:gd name="T1" fmla="*/ 2 h 5"/>
                <a:gd name="T2" fmla="*/ 12 w 14"/>
                <a:gd name="T3" fmla="*/ 1 h 5"/>
                <a:gd name="T4" fmla="*/ 8 w 14"/>
                <a:gd name="T5" fmla="*/ 0 h 5"/>
                <a:gd name="T6" fmla="*/ 5 w 14"/>
                <a:gd name="T7" fmla="*/ 3 h 5"/>
                <a:gd name="T8" fmla="*/ 4 w 14"/>
                <a:gd name="T9" fmla="*/ 4 h 5"/>
                <a:gd name="T10" fmla="*/ 2 w 14"/>
                <a:gd name="T11" fmla="*/ 5 h 5"/>
                <a:gd name="T12" fmla="*/ 0 w 1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4" y="2"/>
                  </a:moveTo>
                  <a:cubicBezTo>
                    <a:pt x="13" y="2"/>
                    <a:pt x="13" y="1"/>
                    <a:pt x="12" y="1"/>
                  </a:cubicBezTo>
                  <a:cubicBezTo>
                    <a:pt x="11" y="1"/>
                    <a:pt x="8" y="0"/>
                    <a:pt x="8" y="0"/>
                  </a:cubicBezTo>
                  <a:cubicBezTo>
                    <a:pt x="6" y="1"/>
                    <a:pt x="6" y="0"/>
                    <a:pt x="5" y="3"/>
                  </a:cubicBezTo>
                  <a:cubicBezTo>
                    <a:pt x="5" y="3"/>
                    <a:pt x="5" y="4"/>
                    <a:pt x="4" y="4"/>
                  </a:cubicBezTo>
                  <a:cubicBezTo>
                    <a:pt x="4" y="5"/>
                    <a:pt x="3" y="5"/>
                    <a:pt x="2" y="5"/>
                  </a:cubicBezTo>
                  <a:cubicBezTo>
                    <a:pt x="1" y="5"/>
                    <a:pt x="0" y="5"/>
                    <a:pt x="0" y="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0" name="Freeform 828"/>
            <p:cNvSpPr>
              <a:spLocks/>
            </p:cNvSpPr>
            <p:nvPr/>
          </p:nvSpPr>
          <p:spPr bwMode="auto">
            <a:xfrm>
              <a:off x="4472483" y="5144676"/>
              <a:ext cx="181596" cy="120704"/>
            </a:xfrm>
            <a:custGeom>
              <a:avLst/>
              <a:gdLst>
                <a:gd name="T0" fmla="*/ 0 w 6"/>
                <a:gd name="T1" fmla="*/ 0 h 7"/>
                <a:gd name="T2" fmla="*/ 5 w 6"/>
                <a:gd name="T3" fmla="*/ 3 h 7"/>
                <a:gd name="T4" fmla="*/ 6 w 6"/>
                <a:gd name="T5" fmla="*/ 7 h 7"/>
              </a:gdLst>
              <a:ahLst/>
              <a:cxnLst>
                <a:cxn ang="0">
                  <a:pos x="T0" y="T1"/>
                </a:cxn>
                <a:cxn ang="0">
                  <a:pos x="T2" y="T3"/>
                </a:cxn>
                <a:cxn ang="0">
                  <a:pos x="T4" y="T5"/>
                </a:cxn>
              </a:cxnLst>
              <a:rect l="0" t="0" r="r" b="b"/>
              <a:pathLst>
                <a:path w="6" h="7">
                  <a:moveTo>
                    <a:pt x="0" y="0"/>
                  </a:moveTo>
                  <a:cubicBezTo>
                    <a:pt x="5" y="0"/>
                    <a:pt x="2" y="0"/>
                    <a:pt x="5" y="3"/>
                  </a:cubicBezTo>
                  <a:cubicBezTo>
                    <a:pt x="5" y="4"/>
                    <a:pt x="5" y="7"/>
                    <a:pt x="6" y="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1" name="Freeform 829"/>
            <p:cNvSpPr>
              <a:spLocks/>
            </p:cNvSpPr>
            <p:nvPr/>
          </p:nvSpPr>
          <p:spPr bwMode="auto">
            <a:xfrm>
              <a:off x="4196456" y="5177973"/>
              <a:ext cx="246972" cy="191462"/>
            </a:xfrm>
            <a:custGeom>
              <a:avLst/>
              <a:gdLst>
                <a:gd name="T0" fmla="*/ 8 w 8"/>
                <a:gd name="T1" fmla="*/ 0 h 11"/>
                <a:gd name="T2" fmla="*/ 5 w 8"/>
                <a:gd name="T3" fmla="*/ 2 h 11"/>
                <a:gd name="T4" fmla="*/ 1 w 8"/>
                <a:gd name="T5" fmla="*/ 5 h 11"/>
                <a:gd name="T6" fmla="*/ 0 w 8"/>
                <a:gd name="T7" fmla="*/ 11 h 11"/>
              </a:gdLst>
              <a:ahLst/>
              <a:cxnLst>
                <a:cxn ang="0">
                  <a:pos x="T0" y="T1"/>
                </a:cxn>
                <a:cxn ang="0">
                  <a:pos x="T2" y="T3"/>
                </a:cxn>
                <a:cxn ang="0">
                  <a:pos x="T4" y="T5"/>
                </a:cxn>
                <a:cxn ang="0">
                  <a:pos x="T6" y="T7"/>
                </a:cxn>
              </a:cxnLst>
              <a:rect l="0" t="0" r="r" b="b"/>
              <a:pathLst>
                <a:path w="8" h="11">
                  <a:moveTo>
                    <a:pt x="8" y="0"/>
                  </a:moveTo>
                  <a:cubicBezTo>
                    <a:pt x="6" y="0"/>
                    <a:pt x="6" y="0"/>
                    <a:pt x="5" y="2"/>
                  </a:cubicBezTo>
                  <a:cubicBezTo>
                    <a:pt x="4" y="5"/>
                    <a:pt x="4" y="4"/>
                    <a:pt x="1" y="5"/>
                  </a:cubicBezTo>
                  <a:cubicBezTo>
                    <a:pt x="0" y="7"/>
                    <a:pt x="0" y="9"/>
                    <a:pt x="0"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2" name="Freeform 830"/>
            <p:cNvSpPr>
              <a:spLocks/>
            </p:cNvSpPr>
            <p:nvPr/>
          </p:nvSpPr>
          <p:spPr bwMode="auto">
            <a:xfrm>
              <a:off x="3825997" y="4599425"/>
              <a:ext cx="188861" cy="245572"/>
            </a:xfrm>
            <a:custGeom>
              <a:avLst/>
              <a:gdLst>
                <a:gd name="T0" fmla="*/ 1 w 6"/>
                <a:gd name="T1" fmla="*/ 0 h 14"/>
                <a:gd name="T2" fmla="*/ 5 w 6"/>
                <a:gd name="T3" fmla="*/ 8 h 14"/>
                <a:gd name="T4" fmla="*/ 6 w 6"/>
                <a:gd name="T5" fmla="*/ 14 h 14"/>
              </a:gdLst>
              <a:ahLst/>
              <a:cxnLst>
                <a:cxn ang="0">
                  <a:pos x="T0" y="T1"/>
                </a:cxn>
                <a:cxn ang="0">
                  <a:pos x="T2" y="T3"/>
                </a:cxn>
                <a:cxn ang="0">
                  <a:pos x="T4" y="T5"/>
                </a:cxn>
              </a:cxnLst>
              <a:rect l="0" t="0" r="r" b="b"/>
              <a:pathLst>
                <a:path w="6" h="14">
                  <a:moveTo>
                    <a:pt x="1" y="0"/>
                  </a:moveTo>
                  <a:cubicBezTo>
                    <a:pt x="1" y="6"/>
                    <a:pt x="0" y="8"/>
                    <a:pt x="5" y="8"/>
                  </a:cubicBezTo>
                  <a:cubicBezTo>
                    <a:pt x="6" y="9"/>
                    <a:pt x="6" y="12"/>
                    <a:pt x="6" y="1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3" name="Freeform 831"/>
            <p:cNvSpPr>
              <a:spLocks/>
            </p:cNvSpPr>
            <p:nvPr/>
          </p:nvSpPr>
          <p:spPr bwMode="auto">
            <a:xfrm>
              <a:off x="3796942" y="4740940"/>
              <a:ext cx="94431" cy="137353"/>
            </a:xfrm>
            <a:custGeom>
              <a:avLst/>
              <a:gdLst>
                <a:gd name="T0" fmla="*/ 3 w 3"/>
                <a:gd name="T1" fmla="*/ 0 h 8"/>
                <a:gd name="T2" fmla="*/ 2 w 3"/>
                <a:gd name="T3" fmla="*/ 2 h 8"/>
                <a:gd name="T4" fmla="*/ 1 w 3"/>
                <a:gd name="T5" fmla="*/ 7 h 8"/>
                <a:gd name="T6" fmla="*/ 0 w 3"/>
                <a:gd name="T7" fmla="*/ 8 h 8"/>
              </a:gdLst>
              <a:ahLst/>
              <a:cxnLst>
                <a:cxn ang="0">
                  <a:pos x="T0" y="T1"/>
                </a:cxn>
                <a:cxn ang="0">
                  <a:pos x="T2" y="T3"/>
                </a:cxn>
                <a:cxn ang="0">
                  <a:pos x="T4" y="T5"/>
                </a:cxn>
                <a:cxn ang="0">
                  <a:pos x="T6" y="T7"/>
                </a:cxn>
              </a:cxnLst>
              <a:rect l="0" t="0" r="r" b="b"/>
              <a:pathLst>
                <a:path w="3" h="8">
                  <a:moveTo>
                    <a:pt x="3" y="0"/>
                  </a:moveTo>
                  <a:cubicBezTo>
                    <a:pt x="3" y="1"/>
                    <a:pt x="2" y="2"/>
                    <a:pt x="2" y="2"/>
                  </a:cubicBezTo>
                  <a:cubicBezTo>
                    <a:pt x="2" y="3"/>
                    <a:pt x="1" y="6"/>
                    <a:pt x="1" y="7"/>
                  </a:cubicBezTo>
                  <a:cubicBezTo>
                    <a:pt x="1" y="7"/>
                    <a:pt x="0" y="8"/>
                    <a:pt x="0" y="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4" name="Freeform 832"/>
            <p:cNvSpPr>
              <a:spLocks/>
            </p:cNvSpPr>
            <p:nvPr/>
          </p:nvSpPr>
          <p:spPr bwMode="auto">
            <a:xfrm>
              <a:off x="4595968" y="4566127"/>
              <a:ext cx="94431" cy="208111"/>
            </a:xfrm>
            <a:custGeom>
              <a:avLst/>
              <a:gdLst>
                <a:gd name="T0" fmla="*/ 3 w 3"/>
                <a:gd name="T1" fmla="*/ 0 h 12"/>
                <a:gd name="T2" fmla="*/ 1 w 3"/>
                <a:gd name="T3" fmla="*/ 10 h 12"/>
                <a:gd name="T4" fmla="*/ 0 w 3"/>
                <a:gd name="T5" fmla="*/ 12 h 12"/>
              </a:gdLst>
              <a:ahLst/>
              <a:cxnLst>
                <a:cxn ang="0">
                  <a:pos x="T0" y="T1"/>
                </a:cxn>
                <a:cxn ang="0">
                  <a:pos x="T2" y="T3"/>
                </a:cxn>
                <a:cxn ang="0">
                  <a:pos x="T4" y="T5"/>
                </a:cxn>
              </a:cxnLst>
              <a:rect l="0" t="0" r="r" b="b"/>
              <a:pathLst>
                <a:path w="3" h="12">
                  <a:moveTo>
                    <a:pt x="3" y="0"/>
                  </a:moveTo>
                  <a:cubicBezTo>
                    <a:pt x="2" y="2"/>
                    <a:pt x="3" y="7"/>
                    <a:pt x="1" y="10"/>
                  </a:cubicBezTo>
                  <a:cubicBezTo>
                    <a:pt x="0" y="12"/>
                    <a:pt x="0" y="11"/>
                    <a:pt x="0" y="1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5" name="Freeform 833"/>
            <p:cNvSpPr>
              <a:spLocks/>
            </p:cNvSpPr>
            <p:nvPr/>
          </p:nvSpPr>
          <p:spPr bwMode="auto">
            <a:xfrm>
              <a:off x="4290886" y="4457909"/>
              <a:ext cx="857137" cy="441195"/>
            </a:xfrm>
            <a:custGeom>
              <a:avLst/>
              <a:gdLst>
                <a:gd name="T0" fmla="*/ 0 w 28"/>
                <a:gd name="T1" fmla="*/ 0 h 25"/>
                <a:gd name="T2" fmla="*/ 6 w 28"/>
                <a:gd name="T3" fmla="*/ 7 h 25"/>
                <a:gd name="T4" fmla="*/ 11 w 28"/>
                <a:gd name="T5" fmla="*/ 6 h 25"/>
                <a:gd name="T6" fmla="*/ 16 w 28"/>
                <a:gd name="T7" fmla="*/ 7 h 25"/>
                <a:gd name="T8" fmla="*/ 17 w 28"/>
                <a:gd name="T9" fmla="*/ 8 h 25"/>
                <a:gd name="T10" fmla="*/ 23 w 28"/>
                <a:gd name="T11" fmla="*/ 14 h 25"/>
                <a:gd name="T12" fmla="*/ 28 w 28"/>
                <a:gd name="T13" fmla="*/ 21 h 25"/>
                <a:gd name="T14" fmla="*/ 28 w 2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5">
                  <a:moveTo>
                    <a:pt x="0" y="0"/>
                  </a:moveTo>
                  <a:cubicBezTo>
                    <a:pt x="1" y="3"/>
                    <a:pt x="3" y="7"/>
                    <a:pt x="6" y="7"/>
                  </a:cubicBezTo>
                  <a:cubicBezTo>
                    <a:pt x="7" y="7"/>
                    <a:pt x="9" y="6"/>
                    <a:pt x="11" y="6"/>
                  </a:cubicBezTo>
                  <a:cubicBezTo>
                    <a:pt x="13" y="6"/>
                    <a:pt x="14" y="6"/>
                    <a:pt x="16" y="7"/>
                  </a:cubicBezTo>
                  <a:cubicBezTo>
                    <a:pt x="16" y="7"/>
                    <a:pt x="16" y="8"/>
                    <a:pt x="17" y="8"/>
                  </a:cubicBezTo>
                  <a:cubicBezTo>
                    <a:pt x="19" y="11"/>
                    <a:pt x="20" y="14"/>
                    <a:pt x="23" y="14"/>
                  </a:cubicBezTo>
                  <a:cubicBezTo>
                    <a:pt x="27" y="16"/>
                    <a:pt x="26" y="17"/>
                    <a:pt x="28" y="21"/>
                  </a:cubicBezTo>
                  <a:cubicBezTo>
                    <a:pt x="28" y="25"/>
                    <a:pt x="28" y="23"/>
                    <a:pt x="28" y="2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6" name="Freeform 834"/>
            <p:cNvSpPr>
              <a:spLocks/>
            </p:cNvSpPr>
            <p:nvPr/>
          </p:nvSpPr>
          <p:spPr bwMode="auto">
            <a:xfrm>
              <a:off x="3520914" y="4474558"/>
              <a:ext cx="740915" cy="457845"/>
            </a:xfrm>
            <a:custGeom>
              <a:avLst/>
              <a:gdLst>
                <a:gd name="T0" fmla="*/ 24 w 24"/>
                <a:gd name="T1" fmla="*/ 0 h 26"/>
                <a:gd name="T2" fmla="*/ 22 w 24"/>
                <a:gd name="T3" fmla="*/ 3 h 26"/>
                <a:gd name="T4" fmla="*/ 17 w 24"/>
                <a:gd name="T5" fmla="*/ 10 h 26"/>
                <a:gd name="T6" fmla="*/ 6 w 24"/>
                <a:gd name="T7" fmla="*/ 4 h 26"/>
                <a:gd name="T8" fmla="*/ 1 w 24"/>
                <a:gd name="T9" fmla="*/ 22 h 26"/>
                <a:gd name="T10" fmla="*/ 0 w 24"/>
                <a:gd name="T11" fmla="*/ 26 h 26"/>
              </a:gdLst>
              <a:ahLst/>
              <a:cxnLst>
                <a:cxn ang="0">
                  <a:pos x="T0" y="T1"/>
                </a:cxn>
                <a:cxn ang="0">
                  <a:pos x="T2" y="T3"/>
                </a:cxn>
                <a:cxn ang="0">
                  <a:pos x="T4" y="T5"/>
                </a:cxn>
                <a:cxn ang="0">
                  <a:pos x="T6" y="T7"/>
                </a:cxn>
                <a:cxn ang="0">
                  <a:pos x="T8" y="T9"/>
                </a:cxn>
                <a:cxn ang="0">
                  <a:pos x="T10" y="T11"/>
                </a:cxn>
              </a:cxnLst>
              <a:rect l="0" t="0" r="r" b="b"/>
              <a:pathLst>
                <a:path w="24" h="26">
                  <a:moveTo>
                    <a:pt x="24" y="0"/>
                  </a:moveTo>
                  <a:cubicBezTo>
                    <a:pt x="24" y="1"/>
                    <a:pt x="23" y="3"/>
                    <a:pt x="22" y="3"/>
                  </a:cubicBezTo>
                  <a:cubicBezTo>
                    <a:pt x="20" y="6"/>
                    <a:pt x="19" y="9"/>
                    <a:pt x="17" y="10"/>
                  </a:cubicBezTo>
                  <a:cubicBezTo>
                    <a:pt x="9" y="8"/>
                    <a:pt x="12" y="8"/>
                    <a:pt x="6" y="4"/>
                  </a:cubicBezTo>
                  <a:cubicBezTo>
                    <a:pt x="2" y="8"/>
                    <a:pt x="3" y="17"/>
                    <a:pt x="1" y="22"/>
                  </a:cubicBezTo>
                  <a:cubicBezTo>
                    <a:pt x="0" y="25"/>
                    <a:pt x="0" y="23"/>
                    <a:pt x="0" y="2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7" name="Freeform 835"/>
            <p:cNvSpPr>
              <a:spLocks/>
            </p:cNvSpPr>
            <p:nvPr/>
          </p:nvSpPr>
          <p:spPr bwMode="auto">
            <a:xfrm>
              <a:off x="4261831" y="4512018"/>
              <a:ext cx="268763" cy="1086340"/>
            </a:xfrm>
            <a:custGeom>
              <a:avLst/>
              <a:gdLst>
                <a:gd name="T0" fmla="*/ 0 w 9"/>
                <a:gd name="T1" fmla="*/ 0 h 62"/>
                <a:gd name="T2" fmla="*/ 1 w 9"/>
                <a:gd name="T3" fmla="*/ 13 h 62"/>
                <a:gd name="T4" fmla="*/ 2 w 9"/>
                <a:gd name="T5" fmla="*/ 13 h 62"/>
                <a:gd name="T6" fmla="*/ 6 w 9"/>
                <a:gd name="T7" fmla="*/ 15 h 62"/>
                <a:gd name="T8" fmla="*/ 8 w 9"/>
                <a:gd name="T9" fmla="*/ 22 h 62"/>
                <a:gd name="T10" fmla="*/ 5 w 9"/>
                <a:gd name="T11" fmla="*/ 40 h 62"/>
                <a:gd name="T12" fmla="*/ 5 w 9"/>
                <a:gd name="T13" fmla="*/ 51 h 62"/>
                <a:gd name="T14" fmla="*/ 4 w 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2">
                  <a:moveTo>
                    <a:pt x="0" y="0"/>
                  </a:moveTo>
                  <a:cubicBezTo>
                    <a:pt x="0" y="2"/>
                    <a:pt x="0" y="11"/>
                    <a:pt x="1" y="13"/>
                  </a:cubicBezTo>
                  <a:cubicBezTo>
                    <a:pt x="1" y="14"/>
                    <a:pt x="2" y="13"/>
                    <a:pt x="2" y="13"/>
                  </a:cubicBezTo>
                  <a:cubicBezTo>
                    <a:pt x="3" y="14"/>
                    <a:pt x="6" y="14"/>
                    <a:pt x="6" y="15"/>
                  </a:cubicBezTo>
                  <a:cubicBezTo>
                    <a:pt x="9" y="24"/>
                    <a:pt x="3" y="19"/>
                    <a:pt x="8" y="22"/>
                  </a:cubicBezTo>
                  <a:cubicBezTo>
                    <a:pt x="9" y="31"/>
                    <a:pt x="8" y="33"/>
                    <a:pt x="5" y="40"/>
                  </a:cubicBezTo>
                  <a:cubicBezTo>
                    <a:pt x="4" y="45"/>
                    <a:pt x="3" y="46"/>
                    <a:pt x="5" y="51"/>
                  </a:cubicBezTo>
                  <a:cubicBezTo>
                    <a:pt x="5" y="52"/>
                    <a:pt x="6" y="62"/>
                    <a:pt x="4" y="6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8" name="Freeform 836"/>
            <p:cNvSpPr>
              <a:spLocks/>
            </p:cNvSpPr>
            <p:nvPr/>
          </p:nvSpPr>
          <p:spPr bwMode="auto">
            <a:xfrm>
              <a:off x="4414372" y="4757588"/>
              <a:ext cx="668277" cy="387087"/>
            </a:xfrm>
            <a:custGeom>
              <a:avLst/>
              <a:gdLst>
                <a:gd name="T0" fmla="*/ 0 w 22"/>
                <a:gd name="T1" fmla="*/ 0 h 22"/>
                <a:gd name="T2" fmla="*/ 3 w 22"/>
                <a:gd name="T3" fmla="*/ 1 h 22"/>
                <a:gd name="T4" fmla="*/ 9 w 22"/>
                <a:gd name="T5" fmla="*/ 8 h 22"/>
                <a:gd name="T6" fmla="*/ 13 w 22"/>
                <a:gd name="T7" fmla="*/ 6 h 22"/>
                <a:gd name="T8" fmla="*/ 21 w 22"/>
                <a:gd name="T9" fmla="*/ 13 h 22"/>
                <a:gd name="T10" fmla="*/ 22 w 22"/>
                <a:gd name="T11" fmla="*/ 22 h 22"/>
              </a:gdLst>
              <a:ahLst/>
              <a:cxnLst>
                <a:cxn ang="0">
                  <a:pos x="T0" y="T1"/>
                </a:cxn>
                <a:cxn ang="0">
                  <a:pos x="T2" y="T3"/>
                </a:cxn>
                <a:cxn ang="0">
                  <a:pos x="T4" y="T5"/>
                </a:cxn>
                <a:cxn ang="0">
                  <a:pos x="T6" y="T7"/>
                </a:cxn>
                <a:cxn ang="0">
                  <a:pos x="T8" y="T9"/>
                </a:cxn>
                <a:cxn ang="0">
                  <a:pos x="T10" y="T11"/>
                </a:cxn>
              </a:cxnLst>
              <a:rect l="0" t="0" r="r" b="b"/>
              <a:pathLst>
                <a:path w="22" h="22">
                  <a:moveTo>
                    <a:pt x="0" y="0"/>
                  </a:moveTo>
                  <a:cubicBezTo>
                    <a:pt x="1" y="0"/>
                    <a:pt x="2" y="0"/>
                    <a:pt x="3" y="1"/>
                  </a:cubicBezTo>
                  <a:cubicBezTo>
                    <a:pt x="6" y="2"/>
                    <a:pt x="6" y="7"/>
                    <a:pt x="9" y="8"/>
                  </a:cubicBezTo>
                  <a:cubicBezTo>
                    <a:pt x="10" y="7"/>
                    <a:pt x="11" y="6"/>
                    <a:pt x="13" y="6"/>
                  </a:cubicBezTo>
                  <a:cubicBezTo>
                    <a:pt x="22" y="10"/>
                    <a:pt x="16" y="7"/>
                    <a:pt x="21" y="13"/>
                  </a:cubicBezTo>
                  <a:cubicBezTo>
                    <a:pt x="22" y="15"/>
                    <a:pt x="21" y="21"/>
                    <a:pt x="22" y="2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9" name="Freeform 837"/>
            <p:cNvSpPr>
              <a:spLocks/>
            </p:cNvSpPr>
            <p:nvPr/>
          </p:nvSpPr>
          <p:spPr bwMode="auto">
            <a:xfrm>
              <a:off x="3862317" y="4811698"/>
              <a:ext cx="581110" cy="665956"/>
            </a:xfrm>
            <a:custGeom>
              <a:avLst/>
              <a:gdLst>
                <a:gd name="T0" fmla="*/ 19 w 19"/>
                <a:gd name="T1" fmla="*/ 0 h 38"/>
                <a:gd name="T2" fmla="*/ 15 w 19"/>
                <a:gd name="T3" fmla="*/ 6 h 38"/>
                <a:gd name="T4" fmla="*/ 11 w 19"/>
                <a:gd name="T5" fmla="*/ 14 h 38"/>
                <a:gd name="T6" fmla="*/ 5 w 19"/>
                <a:gd name="T7" fmla="*/ 20 h 38"/>
                <a:gd name="T8" fmla="*/ 3 w 19"/>
                <a:gd name="T9" fmla="*/ 27 h 38"/>
                <a:gd name="T10" fmla="*/ 3 w 19"/>
                <a:gd name="T11" fmla="*/ 33 h 38"/>
                <a:gd name="T12" fmla="*/ 3 w 19"/>
                <a:gd name="T13" fmla="*/ 38 h 38"/>
                <a:gd name="T14" fmla="*/ 2 w 19"/>
                <a:gd name="T15" fmla="*/ 38 h 38"/>
                <a:gd name="T16" fmla="*/ 0 w 19"/>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8">
                  <a:moveTo>
                    <a:pt x="19" y="0"/>
                  </a:moveTo>
                  <a:cubicBezTo>
                    <a:pt x="18" y="2"/>
                    <a:pt x="17" y="4"/>
                    <a:pt x="15" y="6"/>
                  </a:cubicBezTo>
                  <a:cubicBezTo>
                    <a:pt x="14" y="9"/>
                    <a:pt x="12" y="11"/>
                    <a:pt x="11" y="14"/>
                  </a:cubicBezTo>
                  <a:cubicBezTo>
                    <a:pt x="10" y="17"/>
                    <a:pt x="6" y="18"/>
                    <a:pt x="5" y="20"/>
                  </a:cubicBezTo>
                  <a:cubicBezTo>
                    <a:pt x="4" y="23"/>
                    <a:pt x="3" y="24"/>
                    <a:pt x="3" y="27"/>
                  </a:cubicBezTo>
                  <a:cubicBezTo>
                    <a:pt x="3" y="29"/>
                    <a:pt x="3" y="31"/>
                    <a:pt x="3" y="33"/>
                  </a:cubicBezTo>
                  <a:cubicBezTo>
                    <a:pt x="3" y="34"/>
                    <a:pt x="3" y="37"/>
                    <a:pt x="3" y="38"/>
                  </a:cubicBezTo>
                  <a:cubicBezTo>
                    <a:pt x="3" y="38"/>
                    <a:pt x="2" y="38"/>
                    <a:pt x="2" y="38"/>
                  </a:cubicBezTo>
                  <a:cubicBezTo>
                    <a:pt x="1" y="38"/>
                    <a:pt x="1" y="38"/>
                    <a:pt x="0" y="3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0" name="Freeform 838"/>
            <p:cNvSpPr>
              <a:spLocks/>
            </p:cNvSpPr>
            <p:nvPr/>
          </p:nvSpPr>
          <p:spPr bwMode="auto">
            <a:xfrm>
              <a:off x="3862317" y="4932403"/>
              <a:ext cx="428568" cy="87407"/>
            </a:xfrm>
            <a:custGeom>
              <a:avLst/>
              <a:gdLst>
                <a:gd name="T0" fmla="*/ 14 w 14"/>
                <a:gd name="T1" fmla="*/ 2 h 5"/>
                <a:gd name="T2" fmla="*/ 12 w 14"/>
                <a:gd name="T3" fmla="*/ 1 h 5"/>
                <a:gd name="T4" fmla="*/ 8 w 14"/>
                <a:gd name="T5" fmla="*/ 0 h 5"/>
                <a:gd name="T6" fmla="*/ 5 w 14"/>
                <a:gd name="T7" fmla="*/ 3 h 5"/>
                <a:gd name="T8" fmla="*/ 4 w 14"/>
                <a:gd name="T9" fmla="*/ 4 h 5"/>
                <a:gd name="T10" fmla="*/ 2 w 14"/>
                <a:gd name="T11" fmla="*/ 5 h 5"/>
                <a:gd name="T12" fmla="*/ 0 w 1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4" y="2"/>
                  </a:moveTo>
                  <a:cubicBezTo>
                    <a:pt x="13" y="2"/>
                    <a:pt x="13" y="1"/>
                    <a:pt x="12" y="1"/>
                  </a:cubicBezTo>
                  <a:cubicBezTo>
                    <a:pt x="11" y="1"/>
                    <a:pt x="8" y="0"/>
                    <a:pt x="8" y="0"/>
                  </a:cubicBezTo>
                  <a:cubicBezTo>
                    <a:pt x="6" y="1"/>
                    <a:pt x="6" y="0"/>
                    <a:pt x="5" y="3"/>
                  </a:cubicBezTo>
                  <a:cubicBezTo>
                    <a:pt x="5" y="3"/>
                    <a:pt x="5" y="4"/>
                    <a:pt x="4" y="4"/>
                  </a:cubicBezTo>
                  <a:cubicBezTo>
                    <a:pt x="4" y="5"/>
                    <a:pt x="3" y="5"/>
                    <a:pt x="2" y="5"/>
                  </a:cubicBezTo>
                  <a:cubicBezTo>
                    <a:pt x="1" y="5"/>
                    <a:pt x="0" y="5"/>
                    <a:pt x="0" y="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1" name="Freeform 839"/>
            <p:cNvSpPr>
              <a:spLocks/>
            </p:cNvSpPr>
            <p:nvPr/>
          </p:nvSpPr>
          <p:spPr bwMode="auto">
            <a:xfrm>
              <a:off x="4196456" y="5177973"/>
              <a:ext cx="246972" cy="191462"/>
            </a:xfrm>
            <a:custGeom>
              <a:avLst/>
              <a:gdLst>
                <a:gd name="T0" fmla="*/ 8 w 8"/>
                <a:gd name="T1" fmla="*/ 0 h 11"/>
                <a:gd name="T2" fmla="*/ 5 w 8"/>
                <a:gd name="T3" fmla="*/ 2 h 11"/>
                <a:gd name="T4" fmla="*/ 1 w 8"/>
                <a:gd name="T5" fmla="*/ 5 h 11"/>
                <a:gd name="T6" fmla="*/ 0 w 8"/>
                <a:gd name="T7" fmla="*/ 11 h 11"/>
              </a:gdLst>
              <a:ahLst/>
              <a:cxnLst>
                <a:cxn ang="0">
                  <a:pos x="T0" y="T1"/>
                </a:cxn>
                <a:cxn ang="0">
                  <a:pos x="T2" y="T3"/>
                </a:cxn>
                <a:cxn ang="0">
                  <a:pos x="T4" y="T5"/>
                </a:cxn>
                <a:cxn ang="0">
                  <a:pos x="T6" y="T7"/>
                </a:cxn>
              </a:cxnLst>
              <a:rect l="0" t="0" r="r" b="b"/>
              <a:pathLst>
                <a:path w="8" h="11">
                  <a:moveTo>
                    <a:pt x="8" y="0"/>
                  </a:moveTo>
                  <a:cubicBezTo>
                    <a:pt x="6" y="0"/>
                    <a:pt x="6" y="0"/>
                    <a:pt x="5" y="2"/>
                  </a:cubicBezTo>
                  <a:cubicBezTo>
                    <a:pt x="4" y="5"/>
                    <a:pt x="4" y="4"/>
                    <a:pt x="1" y="5"/>
                  </a:cubicBezTo>
                  <a:cubicBezTo>
                    <a:pt x="0" y="7"/>
                    <a:pt x="0" y="9"/>
                    <a:pt x="0"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2" name="Freeform 840"/>
            <p:cNvSpPr>
              <a:spLocks/>
            </p:cNvSpPr>
            <p:nvPr/>
          </p:nvSpPr>
          <p:spPr bwMode="auto">
            <a:xfrm>
              <a:off x="3825997" y="4599425"/>
              <a:ext cx="188861" cy="245572"/>
            </a:xfrm>
            <a:custGeom>
              <a:avLst/>
              <a:gdLst>
                <a:gd name="T0" fmla="*/ 1 w 6"/>
                <a:gd name="T1" fmla="*/ 0 h 14"/>
                <a:gd name="T2" fmla="*/ 5 w 6"/>
                <a:gd name="T3" fmla="*/ 8 h 14"/>
                <a:gd name="T4" fmla="*/ 6 w 6"/>
                <a:gd name="T5" fmla="*/ 14 h 14"/>
              </a:gdLst>
              <a:ahLst/>
              <a:cxnLst>
                <a:cxn ang="0">
                  <a:pos x="T0" y="T1"/>
                </a:cxn>
                <a:cxn ang="0">
                  <a:pos x="T2" y="T3"/>
                </a:cxn>
                <a:cxn ang="0">
                  <a:pos x="T4" y="T5"/>
                </a:cxn>
              </a:cxnLst>
              <a:rect l="0" t="0" r="r" b="b"/>
              <a:pathLst>
                <a:path w="6" h="14">
                  <a:moveTo>
                    <a:pt x="1" y="0"/>
                  </a:moveTo>
                  <a:cubicBezTo>
                    <a:pt x="1" y="6"/>
                    <a:pt x="0" y="8"/>
                    <a:pt x="5" y="8"/>
                  </a:cubicBezTo>
                  <a:cubicBezTo>
                    <a:pt x="6" y="9"/>
                    <a:pt x="6" y="12"/>
                    <a:pt x="6" y="1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3" name="Freeform 841"/>
            <p:cNvSpPr>
              <a:spLocks/>
            </p:cNvSpPr>
            <p:nvPr/>
          </p:nvSpPr>
          <p:spPr bwMode="auto">
            <a:xfrm>
              <a:off x="3796942" y="4740940"/>
              <a:ext cx="94431" cy="137353"/>
            </a:xfrm>
            <a:custGeom>
              <a:avLst/>
              <a:gdLst>
                <a:gd name="T0" fmla="*/ 3 w 3"/>
                <a:gd name="T1" fmla="*/ 0 h 8"/>
                <a:gd name="T2" fmla="*/ 2 w 3"/>
                <a:gd name="T3" fmla="*/ 2 h 8"/>
                <a:gd name="T4" fmla="*/ 1 w 3"/>
                <a:gd name="T5" fmla="*/ 7 h 8"/>
                <a:gd name="T6" fmla="*/ 0 w 3"/>
                <a:gd name="T7" fmla="*/ 8 h 8"/>
              </a:gdLst>
              <a:ahLst/>
              <a:cxnLst>
                <a:cxn ang="0">
                  <a:pos x="T0" y="T1"/>
                </a:cxn>
                <a:cxn ang="0">
                  <a:pos x="T2" y="T3"/>
                </a:cxn>
                <a:cxn ang="0">
                  <a:pos x="T4" y="T5"/>
                </a:cxn>
                <a:cxn ang="0">
                  <a:pos x="T6" y="T7"/>
                </a:cxn>
              </a:cxnLst>
              <a:rect l="0" t="0" r="r" b="b"/>
              <a:pathLst>
                <a:path w="3" h="8">
                  <a:moveTo>
                    <a:pt x="3" y="0"/>
                  </a:moveTo>
                  <a:cubicBezTo>
                    <a:pt x="3" y="1"/>
                    <a:pt x="2" y="2"/>
                    <a:pt x="2" y="2"/>
                  </a:cubicBezTo>
                  <a:cubicBezTo>
                    <a:pt x="2" y="3"/>
                    <a:pt x="1" y="6"/>
                    <a:pt x="1" y="7"/>
                  </a:cubicBezTo>
                  <a:cubicBezTo>
                    <a:pt x="1" y="7"/>
                    <a:pt x="0" y="8"/>
                    <a:pt x="0" y="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4" name="Freeform 842"/>
            <p:cNvSpPr>
              <a:spLocks/>
            </p:cNvSpPr>
            <p:nvPr/>
          </p:nvSpPr>
          <p:spPr bwMode="auto">
            <a:xfrm>
              <a:off x="4595968" y="4566127"/>
              <a:ext cx="94431" cy="208111"/>
            </a:xfrm>
            <a:custGeom>
              <a:avLst/>
              <a:gdLst>
                <a:gd name="T0" fmla="*/ 3 w 3"/>
                <a:gd name="T1" fmla="*/ 0 h 12"/>
                <a:gd name="T2" fmla="*/ 1 w 3"/>
                <a:gd name="T3" fmla="*/ 10 h 12"/>
                <a:gd name="T4" fmla="*/ 0 w 3"/>
                <a:gd name="T5" fmla="*/ 12 h 12"/>
              </a:gdLst>
              <a:ahLst/>
              <a:cxnLst>
                <a:cxn ang="0">
                  <a:pos x="T0" y="T1"/>
                </a:cxn>
                <a:cxn ang="0">
                  <a:pos x="T2" y="T3"/>
                </a:cxn>
                <a:cxn ang="0">
                  <a:pos x="T4" y="T5"/>
                </a:cxn>
              </a:cxnLst>
              <a:rect l="0" t="0" r="r" b="b"/>
              <a:pathLst>
                <a:path w="3" h="12">
                  <a:moveTo>
                    <a:pt x="3" y="0"/>
                  </a:moveTo>
                  <a:cubicBezTo>
                    <a:pt x="2" y="2"/>
                    <a:pt x="3" y="7"/>
                    <a:pt x="1" y="10"/>
                  </a:cubicBezTo>
                  <a:cubicBezTo>
                    <a:pt x="0" y="12"/>
                    <a:pt x="0" y="11"/>
                    <a:pt x="0" y="1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nvGrpSpPr>
            <p:cNvPr id="77" name="Group 843"/>
            <p:cNvGrpSpPr>
              <a:grpSpLocks/>
            </p:cNvGrpSpPr>
            <p:nvPr/>
          </p:nvGrpSpPr>
          <p:grpSpPr bwMode="auto">
            <a:xfrm>
              <a:off x="3053068" y="3788393"/>
              <a:ext cx="2382615" cy="993703"/>
              <a:chOff x="938" y="2475"/>
              <a:chExt cx="566" cy="282"/>
            </a:xfrm>
          </p:grpSpPr>
          <p:sp>
            <p:nvSpPr>
              <p:cNvPr id="109" name="Freeform 844"/>
              <p:cNvSpPr>
                <a:spLocks/>
              </p:cNvSpPr>
              <p:nvPr/>
            </p:nvSpPr>
            <p:spPr bwMode="auto">
              <a:xfrm>
                <a:off x="938" y="2543"/>
                <a:ext cx="298" cy="136"/>
              </a:xfrm>
              <a:custGeom>
                <a:avLst/>
                <a:gdLst>
                  <a:gd name="T0" fmla="*/ 298 w 298"/>
                  <a:gd name="T1" fmla="*/ 115 h 136"/>
                  <a:gd name="T2" fmla="*/ 280 w 298"/>
                  <a:gd name="T3" fmla="*/ 100 h 136"/>
                  <a:gd name="T4" fmla="*/ 262 w 298"/>
                  <a:gd name="T5" fmla="*/ 94 h 136"/>
                  <a:gd name="T6" fmla="*/ 199 w 298"/>
                  <a:gd name="T7" fmla="*/ 46 h 136"/>
                  <a:gd name="T8" fmla="*/ 34 w 298"/>
                  <a:gd name="T9" fmla="*/ 37 h 136"/>
                  <a:gd name="T10" fmla="*/ 61 w 298"/>
                  <a:gd name="T11" fmla="*/ 100 h 136"/>
                  <a:gd name="T12" fmla="*/ 217 w 298"/>
                  <a:gd name="T13" fmla="*/ 106 h 136"/>
                  <a:gd name="T14" fmla="*/ 259 w 298"/>
                  <a:gd name="T15" fmla="*/ 115 h 136"/>
                  <a:gd name="T16" fmla="*/ 298 w 298"/>
                  <a:gd name="T17" fmla="*/ 11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36">
                    <a:moveTo>
                      <a:pt x="298" y="115"/>
                    </a:moveTo>
                    <a:cubicBezTo>
                      <a:pt x="292" y="111"/>
                      <a:pt x="287" y="104"/>
                      <a:pt x="280" y="100"/>
                    </a:cubicBezTo>
                    <a:cubicBezTo>
                      <a:pt x="274" y="97"/>
                      <a:pt x="262" y="94"/>
                      <a:pt x="262" y="94"/>
                    </a:cubicBezTo>
                    <a:cubicBezTo>
                      <a:pt x="245" y="77"/>
                      <a:pt x="220" y="60"/>
                      <a:pt x="199" y="46"/>
                    </a:cubicBezTo>
                    <a:cubicBezTo>
                      <a:pt x="168" y="0"/>
                      <a:pt x="89" y="36"/>
                      <a:pt x="34" y="37"/>
                    </a:cubicBezTo>
                    <a:cubicBezTo>
                      <a:pt x="0" y="48"/>
                      <a:pt x="41" y="96"/>
                      <a:pt x="61" y="100"/>
                    </a:cubicBezTo>
                    <a:cubicBezTo>
                      <a:pt x="107" y="110"/>
                      <a:pt x="206" y="106"/>
                      <a:pt x="217" y="106"/>
                    </a:cubicBezTo>
                    <a:cubicBezTo>
                      <a:pt x="231" y="111"/>
                      <a:pt x="244" y="113"/>
                      <a:pt x="259" y="115"/>
                    </a:cubicBezTo>
                    <a:cubicBezTo>
                      <a:pt x="282" y="123"/>
                      <a:pt x="277" y="136"/>
                      <a:pt x="298" y="115"/>
                    </a:cubicBezTo>
                    <a:close/>
                  </a:path>
                </a:pathLst>
              </a:custGeom>
              <a:solidFill>
                <a:srgbClr val="66FF3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0" name="Freeform 845"/>
              <p:cNvSpPr>
                <a:spLocks/>
              </p:cNvSpPr>
              <p:nvPr/>
            </p:nvSpPr>
            <p:spPr bwMode="auto">
              <a:xfrm>
                <a:off x="1082" y="2622"/>
                <a:ext cx="163" cy="82"/>
              </a:xfrm>
              <a:custGeom>
                <a:avLst/>
                <a:gdLst>
                  <a:gd name="T0" fmla="*/ 163 w 163"/>
                  <a:gd name="T1" fmla="*/ 45 h 82"/>
                  <a:gd name="T2" fmla="*/ 85 w 163"/>
                  <a:gd name="T3" fmla="*/ 0 h 82"/>
                  <a:gd name="T4" fmla="*/ 34 w 163"/>
                  <a:gd name="T5" fmla="*/ 6 h 82"/>
                  <a:gd name="T6" fmla="*/ 16 w 163"/>
                  <a:gd name="T7" fmla="*/ 12 h 82"/>
                  <a:gd name="T8" fmla="*/ 31 w 163"/>
                  <a:gd name="T9" fmla="*/ 81 h 82"/>
                  <a:gd name="T10" fmla="*/ 58 w 163"/>
                  <a:gd name="T11" fmla="*/ 75 h 82"/>
                  <a:gd name="T12" fmla="*/ 109 w 163"/>
                  <a:gd name="T13" fmla="*/ 36 h 82"/>
                  <a:gd name="T14" fmla="*/ 163 w 163"/>
                  <a:gd name="T15" fmla="*/ 45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82">
                    <a:moveTo>
                      <a:pt x="163" y="45"/>
                    </a:moveTo>
                    <a:cubicBezTo>
                      <a:pt x="134" y="35"/>
                      <a:pt x="115" y="10"/>
                      <a:pt x="85" y="0"/>
                    </a:cubicBezTo>
                    <a:cubicBezTo>
                      <a:pt x="59" y="2"/>
                      <a:pt x="53" y="0"/>
                      <a:pt x="34" y="6"/>
                    </a:cubicBezTo>
                    <a:cubicBezTo>
                      <a:pt x="28" y="8"/>
                      <a:pt x="16" y="12"/>
                      <a:pt x="16" y="12"/>
                    </a:cubicBezTo>
                    <a:cubicBezTo>
                      <a:pt x="0" y="36"/>
                      <a:pt x="3" y="72"/>
                      <a:pt x="31" y="81"/>
                    </a:cubicBezTo>
                    <a:cubicBezTo>
                      <a:pt x="40" y="79"/>
                      <a:pt x="51" y="82"/>
                      <a:pt x="58" y="75"/>
                    </a:cubicBezTo>
                    <a:cubicBezTo>
                      <a:pt x="76" y="57"/>
                      <a:pt x="81" y="43"/>
                      <a:pt x="109" y="36"/>
                    </a:cubicBezTo>
                    <a:cubicBezTo>
                      <a:pt x="127" y="38"/>
                      <a:pt x="145" y="41"/>
                      <a:pt x="163" y="45"/>
                    </a:cubicBezTo>
                    <a:close/>
                  </a:path>
                </a:pathLst>
              </a:custGeom>
              <a:solidFill>
                <a:srgbClr val="66FF3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1" name="Freeform 846"/>
              <p:cNvSpPr>
                <a:spLocks/>
              </p:cNvSpPr>
              <p:nvPr/>
            </p:nvSpPr>
            <p:spPr bwMode="auto">
              <a:xfrm>
                <a:off x="1079" y="2475"/>
                <a:ext cx="163" cy="201"/>
              </a:xfrm>
              <a:custGeom>
                <a:avLst/>
                <a:gdLst>
                  <a:gd name="T0" fmla="*/ 163 w 163"/>
                  <a:gd name="T1" fmla="*/ 201 h 201"/>
                  <a:gd name="T2" fmla="*/ 148 w 163"/>
                  <a:gd name="T3" fmla="*/ 171 h 201"/>
                  <a:gd name="T4" fmla="*/ 124 w 163"/>
                  <a:gd name="T5" fmla="*/ 147 h 201"/>
                  <a:gd name="T6" fmla="*/ 55 w 163"/>
                  <a:gd name="T7" fmla="*/ 99 h 201"/>
                  <a:gd name="T8" fmla="*/ 13 w 163"/>
                  <a:gd name="T9" fmla="*/ 72 h 201"/>
                  <a:gd name="T10" fmla="*/ 1 w 163"/>
                  <a:gd name="T11" fmla="*/ 45 h 201"/>
                  <a:gd name="T12" fmla="*/ 10 w 163"/>
                  <a:gd name="T13" fmla="*/ 12 h 201"/>
                  <a:gd name="T14" fmla="*/ 28 w 163"/>
                  <a:gd name="T15" fmla="*/ 0 h 201"/>
                  <a:gd name="T16" fmla="*/ 73 w 163"/>
                  <a:gd name="T17" fmla="*/ 9 h 201"/>
                  <a:gd name="T18" fmla="*/ 130 w 163"/>
                  <a:gd name="T19" fmla="*/ 66 h 201"/>
                  <a:gd name="T20" fmla="*/ 145 w 163"/>
                  <a:gd name="T21" fmla="*/ 84 h 201"/>
                  <a:gd name="T22" fmla="*/ 151 w 163"/>
                  <a:gd name="T23" fmla="*/ 102 h 201"/>
                  <a:gd name="T24" fmla="*/ 163 w 163"/>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201">
                    <a:moveTo>
                      <a:pt x="163" y="201"/>
                    </a:moveTo>
                    <a:cubicBezTo>
                      <a:pt x="160" y="186"/>
                      <a:pt x="161" y="180"/>
                      <a:pt x="148" y="171"/>
                    </a:cubicBezTo>
                    <a:cubicBezTo>
                      <a:pt x="141" y="161"/>
                      <a:pt x="134" y="154"/>
                      <a:pt x="124" y="147"/>
                    </a:cubicBezTo>
                    <a:cubicBezTo>
                      <a:pt x="109" y="124"/>
                      <a:pt x="78" y="114"/>
                      <a:pt x="55" y="99"/>
                    </a:cubicBezTo>
                    <a:cubicBezTo>
                      <a:pt x="44" y="83"/>
                      <a:pt x="29" y="82"/>
                      <a:pt x="13" y="72"/>
                    </a:cubicBezTo>
                    <a:cubicBezTo>
                      <a:pt x="8" y="64"/>
                      <a:pt x="1" y="45"/>
                      <a:pt x="1" y="45"/>
                    </a:cubicBezTo>
                    <a:cubicBezTo>
                      <a:pt x="2" y="34"/>
                      <a:pt x="0" y="20"/>
                      <a:pt x="10" y="12"/>
                    </a:cubicBezTo>
                    <a:cubicBezTo>
                      <a:pt x="15" y="7"/>
                      <a:pt x="28" y="0"/>
                      <a:pt x="28" y="0"/>
                    </a:cubicBezTo>
                    <a:cubicBezTo>
                      <a:pt x="45" y="2"/>
                      <a:pt x="57" y="5"/>
                      <a:pt x="73" y="9"/>
                    </a:cubicBezTo>
                    <a:cubicBezTo>
                      <a:pt x="96" y="24"/>
                      <a:pt x="110" y="46"/>
                      <a:pt x="130" y="66"/>
                    </a:cubicBezTo>
                    <a:cubicBezTo>
                      <a:pt x="136" y="72"/>
                      <a:pt x="142" y="76"/>
                      <a:pt x="145" y="84"/>
                    </a:cubicBezTo>
                    <a:cubicBezTo>
                      <a:pt x="148" y="90"/>
                      <a:pt x="151" y="102"/>
                      <a:pt x="151" y="102"/>
                    </a:cubicBezTo>
                    <a:cubicBezTo>
                      <a:pt x="155" y="135"/>
                      <a:pt x="148" y="171"/>
                      <a:pt x="163" y="201"/>
                    </a:cubicBezTo>
                    <a:close/>
                  </a:path>
                </a:pathLst>
              </a:custGeom>
              <a:solidFill>
                <a:srgbClr val="66FF3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2" name="Freeform 847"/>
              <p:cNvSpPr>
                <a:spLocks/>
              </p:cNvSpPr>
              <p:nvPr/>
            </p:nvSpPr>
            <p:spPr bwMode="auto">
              <a:xfrm>
                <a:off x="1209" y="2505"/>
                <a:ext cx="100" cy="165"/>
              </a:xfrm>
              <a:custGeom>
                <a:avLst/>
                <a:gdLst>
                  <a:gd name="T0" fmla="*/ 0 w 100"/>
                  <a:gd name="T1" fmla="*/ 36 h 165"/>
                  <a:gd name="T2" fmla="*/ 9 w 100"/>
                  <a:gd name="T3" fmla="*/ 12 h 165"/>
                  <a:gd name="T4" fmla="*/ 27 w 100"/>
                  <a:gd name="T5" fmla="*/ 0 h 165"/>
                  <a:gd name="T6" fmla="*/ 66 w 100"/>
                  <a:gd name="T7" fmla="*/ 3 h 165"/>
                  <a:gd name="T8" fmla="*/ 93 w 100"/>
                  <a:gd name="T9" fmla="*/ 12 h 165"/>
                  <a:gd name="T10" fmla="*/ 90 w 100"/>
                  <a:gd name="T11" fmla="*/ 81 h 165"/>
                  <a:gd name="T12" fmla="*/ 66 w 100"/>
                  <a:gd name="T13" fmla="*/ 102 h 165"/>
                  <a:gd name="T14" fmla="*/ 54 w 100"/>
                  <a:gd name="T15" fmla="*/ 117 h 165"/>
                  <a:gd name="T16" fmla="*/ 42 w 100"/>
                  <a:gd name="T17" fmla="*/ 144 h 165"/>
                  <a:gd name="T18" fmla="*/ 39 w 100"/>
                  <a:gd name="T1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65">
                    <a:moveTo>
                      <a:pt x="0" y="36"/>
                    </a:moveTo>
                    <a:cubicBezTo>
                      <a:pt x="2" y="27"/>
                      <a:pt x="2" y="19"/>
                      <a:pt x="9" y="12"/>
                    </a:cubicBezTo>
                    <a:cubicBezTo>
                      <a:pt x="14" y="7"/>
                      <a:pt x="27" y="0"/>
                      <a:pt x="27" y="0"/>
                    </a:cubicBezTo>
                    <a:cubicBezTo>
                      <a:pt x="40" y="1"/>
                      <a:pt x="53" y="1"/>
                      <a:pt x="66" y="3"/>
                    </a:cubicBezTo>
                    <a:cubicBezTo>
                      <a:pt x="75" y="4"/>
                      <a:pt x="93" y="12"/>
                      <a:pt x="93" y="12"/>
                    </a:cubicBezTo>
                    <a:cubicBezTo>
                      <a:pt x="100" y="34"/>
                      <a:pt x="100" y="60"/>
                      <a:pt x="90" y="81"/>
                    </a:cubicBezTo>
                    <a:cubicBezTo>
                      <a:pt x="85" y="91"/>
                      <a:pt x="66" y="102"/>
                      <a:pt x="66" y="102"/>
                    </a:cubicBezTo>
                    <a:cubicBezTo>
                      <a:pt x="60" y="120"/>
                      <a:pt x="68" y="103"/>
                      <a:pt x="54" y="117"/>
                    </a:cubicBezTo>
                    <a:cubicBezTo>
                      <a:pt x="47" y="124"/>
                      <a:pt x="45" y="135"/>
                      <a:pt x="42" y="144"/>
                    </a:cubicBezTo>
                    <a:cubicBezTo>
                      <a:pt x="40" y="151"/>
                      <a:pt x="33" y="159"/>
                      <a:pt x="39" y="165"/>
                    </a:cubicBezTo>
                  </a:path>
                </a:pathLst>
              </a:custGeom>
              <a:solidFill>
                <a:srgbClr val="66FF3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3" name="Freeform 848"/>
              <p:cNvSpPr>
                <a:spLocks/>
              </p:cNvSpPr>
              <p:nvPr/>
            </p:nvSpPr>
            <p:spPr bwMode="auto">
              <a:xfrm>
                <a:off x="1239" y="2574"/>
                <a:ext cx="159" cy="99"/>
              </a:xfrm>
              <a:custGeom>
                <a:avLst/>
                <a:gdLst>
                  <a:gd name="T0" fmla="*/ 0 w 159"/>
                  <a:gd name="T1" fmla="*/ 99 h 99"/>
                  <a:gd name="T2" fmla="*/ 9 w 159"/>
                  <a:gd name="T3" fmla="*/ 78 h 99"/>
                  <a:gd name="T4" fmla="*/ 27 w 159"/>
                  <a:gd name="T5" fmla="*/ 66 h 99"/>
                  <a:gd name="T6" fmla="*/ 54 w 159"/>
                  <a:gd name="T7" fmla="*/ 33 h 99"/>
                  <a:gd name="T8" fmla="*/ 87 w 159"/>
                  <a:gd name="T9" fmla="*/ 12 h 99"/>
                  <a:gd name="T10" fmla="*/ 105 w 159"/>
                  <a:gd name="T11" fmla="*/ 6 h 99"/>
                  <a:gd name="T12" fmla="*/ 159 w 159"/>
                  <a:gd name="T13" fmla="*/ 24 h 99"/>
                  <a:gd name="T14" fmla="*/ 18 w 159"/>
                  <a:gd name="T15" fmla="*/ 69 h 99"/>
                  <a:gd name="T16" fmla="*/ 0 w 159"/>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99">
                    <a:moveTo>
                      <a:pt x="0" y="99"/>
                    </a:moveTo>
                    <a:cubicBezTo>
                      <a:pt x="2" y="91"/>
                      <a:pt x="2" y="84"/>
                      <a:pt x="9" y="78"/>
                    </a:cubicBezTo>
                    <a:cubicBezTo>
                      <a:pt x="14" y="73"/>
                      <a:pt x="27" y="66"/>
                      <a:pt x="27" y="66"/>
                    </a:cubicBezTo>
                    <a:cubicBezTo>
                      <a:pt x="36" y="52"/>
                      <a:pt x="41" y="42"/>
                      <a:pt x="54" y="33"/>
                    </a:cubicBezTo>
                    <a:cubicBezTo>
                      <a:pt x="61" y="22"/>
                      <a:pt x="75" y="17"/>
                      <a:pt x="87" y="12"/>
                    </a:cubicBezTo>
                    <a:cubicBezTo>
                      <a:pt x="93" y="9"/>
                      <a:pt x="105" y="6"/>
                      <a:pt x="105" y="6"/>
                    </a:cubicBezTo>
                    <a:cubicBezTo>
                      <a:pt x="130" y="8"/>
                      <a:pt x="151" y="0"/>
                      <a:pt x="159" y="24"/>
                    </a:cubicBezTo>
                    <a:cubicBezTo>
                      <a:pt x="152" y="98"/>
                      <a:pt x="92" y="67"/>
                      <a:pt x="18" y="69"/>
                    </a:cubicBezTo>
                    <a:cubicBezTo>
                      <a:pt x="12" y="71"/>
                      <a:pt x="0" y="73"/>
                      <a:pt x="0" y="81"/>
                    </a:cubicBezTo>
                  </a:path>
                </a:pathLst>
              </a:custGeom>
              <a:solidFill>
                <a:srgbClr val="66FF3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4" name="Freeform 849"/>
              <p:cNvSpPr>
                <a:spLocks/>
              </p:cNvSpPr>
              <p:nvPr/>
            </p:nvSpPr>
            <p:spPr bwMode="auto">
              <a:xfrm>
                <a:off x="1228" y="2632"/>
                <a:ext cx="276" cy="74"/>
              </a:xfrm>
              <a:custGeom>
                <a:avLst/>
                <a:gdLst>
                  <a:gd name="T0" fmla="*/ 8 w 276"/>
                  <a:gd name="T1" fmla="*/ 32 h 74"/>
                  <a:gd name="T2" fmla="*/ 23 w 276"/>
                  <a:gd name="T3" fmla="*/ 20 h 74"/>
                  <a:gd name="T4" fmla="*/ 92 w 276"/>
                  <a:gd name="T5" fmla="*/ 14 h 74"/>
                  <a:gd name="T6" fmla="*/ 110 w 276"/>
                  <a:gd name="T7" fmla="*/ 8 h 74"/>
                  <a:gd name="T8" fmla="*/ 119 w 276"/>
                  <a:gd name="T9" fmla="*/ 5 h 74"/>
                  <a:gd name="T10" fmla="*/ 266 w 276"/>
                  <a:gd name="T11" fmla="*/ 14 h 74"/>
                  <a:gd name="T12" fmla="*/ 263 w 276"/>
                  <a:gd name="T13" fmla="*/ 62 h 74"/>
                  <a:gd name="T14" fmla="*/ 236 w 276"/>
                  <a:gd name="T15" fmla="*/ 74 h 74"/>
                  <a:gd name="T16" fmla="*/ 74 w 276"/>
                  <a:gd name="T17" fmla="*/ 47 h 74"/>
                  <a:gd name="T18" fmla="*/ 2 w 276"/>
                  <a:gd name="T19" fmla="*/ 35 h 74"/>
                  <a:gd name="T20" fmla="*/ 8 w 276"/>
                  <a:gd name="T21"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74">
                    <a:moveTo>
                      <a:pt x="8" y="32"/>
                    </a:moveTo>
                    <a:cubicBezTo>
                      <a:pt x="31" y="24"/>
                      <a:pt x="4" y="36"/>
                      <a:pt x="23" y="20"/>
                    </a:cubicBezTo>
                    <a:cubicBezTo>
                      <a:pt x="41" y="6"/>
                      <a:pt x="69" y="15"/>
                      <a:pt x="92" y="14"/>
                    </a:cubicBezTo>
                    <a:cubicBezTo>
                      <a:pt x="98" y="12"/>
                      <a:pt x="104" y="10"/>
                      <a:pt x="110" y="8"/>
                    </a:cubicBezTo>
                    <a:cubicBezTo>
                      <a:pt x="113" y="7"/>
                      <a:pt x="119" y="5"/>
                      <a:pt x="119" y="5"/>
                    </a:cubicBezTo>
                    <a:cubicBezTo>
                      <a:pt x="148" y="6"/>
                      <a:pt x="224" y="0"/>
                      <a:pt x="266" y="14"/>
                    </a:cubicBezTo>
                    <a:cubicBezTo>
                      <a:pt x="276" y="28"/>
                      <a:pt x="276" y="49"/>
                      <a:pt x="263" y="62"/>
                    </a:cubicBezTo>
                    <a:cubicBezTo>
                      <a:pt x="256" y="69"/>
                      <a:pt x="236" y="74"/>
                      <a:pt x="236" y="74"/>
                    </a:cubicBezTo>
                    <a:cubicBezTo>
                      <a:pt x="151" y="71"/>
                      <a:pt x="140" y="69"/>
                      <a:pt x="74" y="47"/>
                    </a:cubicBezTo>
                    <a:cubicBezTo>
                      <a:pt x="46" y="38"/>
                      <a:pt x="36" y="40"/>
                      <a:pt x="2" y="35"/>
                    </a:cubicBezTo>
                    <a:cubicBezTo>
                      <a:pt x="0" y="35"/>
                      <a:pt x="6" y="33"/>
                      <a:pt x="8" y="32"/>
                    </a:cubicBezTo>
                    <a:close/>
                  </a:path>
                </a:pathLst>
              </a:custGeom>
              <a:solidFill>
                <a:srgbClr val="66FF3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5" name="Freeform 850"/>
              <p:cNvSpPr>
                <a:spLocks/>
              </p:cNvSpPr>
              <p:nvPr/>
            </p:nvSpPr>
            <p:spPr bwMode="auto">
              <a:xfrm>
                <a:off x="1182" y="2662"/>
                <a:ext cx="110" cy="95"/>
              </a:xfrm>
              <a:custGeom>
                <a:avLst/>
                <a:gdLst>
                  <a:gd name="T0" fmla="*/ 51 w 85"/>
                  <a:gd name="T1" fmla="*/ 2 h 95"/>
                  <a:gd name="T2" fmla="*/ 6 w 85"/>
                  <a:gd name="T3" fmla="*/ 17 h 95"/>
                  <a:gd name="T4" fmla="*/ 21 w 85"/>
                  <a:gd name="T5" fmla="*/ 86 h 95"/>
                  <a:gd name="T6" fmla="*/ 66 w 85"/>
                  <a:gd name="T7" fmla="*/ 83 h 95"/>
                  <a:gd name="T8" fmla="*/ 48 w 85"/>
                  <a:gd name="T9" fmla="*/ 11 h 95"/>
                  <a:gd name="T10" fmla="*/ 51 w 85"/>
                  <a:gd name="T11" fmla="*/ 2 h 95"/>
                </a:gdLst>
                <a:ahLst/>
                <a:cxnLst>
                  <a:cxn ang="0">
                    <a:pos x="T0" y="T1"/>
                  </a:cxn>
                  <a:cxn ang="0">
                    <a:pos x="T2" y="T3"/>
                  </a:cxn>
                  <a:cxn ang="0">
                    <a:pos x="T4" y="T5"/>
                  </a:cxn>
                  <a:cxn ang="0">
                    <a:pos x="T6" y="T7"/>
                  </a:cxn>
                  <a:cxn ang="0">
                    <a:pos x="T8" y="T9"/>
                  </a:cxn>
                  <a:cxn ang="0">
                    <a:pos x="T10" y="T11"/>
                  </a:cxn>
                </a:cxnLst>
                <a:rect l="0" t="0" r="r" b="b"/>
                <a:pathLst>
                  <a:path w="85" h="95">
                    <a:moveTo>
                      <a:pt x="51" y="2"/>
                    </a:moveTo>
                    <a:cubicBezTo>
                      <a:pt x="29" y="4"/>
                      <a:pt x="17" y="0"/>
                      <a:pt x="6" y="17"/>
                    </a:cubicBezTo>
                    <a:cubicBezTo>
                      <a:pt x="7" y="40"/>
                      <a:pt x="0" y="72"/>
                      <a:pt x="21" y="86"/>
                    </a:cubicBezTo>
                    <a:cubicBezTo>
                      <a:pt x="36" y="85"/>
                      <a:pt x="57" y="95"/>
                      <a:pt x="66" y="83"/>
                    </a:cubicBezTo>
                    <a:cubicBezTo>
                      <a:pt x="85" y="56"/>
                      <a:pt x="69" y="25"/>
                      <a:pt x="48" y="11"/>
                    </a:cubicBezTo>
                    <a:cubicBezTo>
                      <a:pt x="44" y="0"/>
                      <a:pt x="42" y="2"/>
                      <a:pt x="51" y="2"/>
                    </a:cubicBezTo>
                    <a:close/>
                  </a:path>
                </a:pathLst>
              </a:custGeom>
              <a:solidFill>
                <a:srgbClr val="66FF3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6" name="Freeform 851"/>
              <p:cNvSpPr>
                <a:spLocks/>
              </p:cNvSpPr>
              <p:nvPr/>
            </p:nvSpPr>
            <p:spPr bwMode="auto">
              <a:xfrm>
                <a:off x="1209" y="2544"/>
                <a:ext cx="27" cy="114"/>
              </a:xfrm>
              <a:custGeom>
                <a:avLst/>
                <a:gdLst>
                  <a:gd name="T0" fmla="*/ 27 w 27"/>
                  <a:gd name="T1" fmla="*/ 114 h 114"/>
                  <a:gd name="T2" fmla="*/ 15 w 27"/>
                  <a:gd name="T3" fmla="*/ 36 h 114"/>
                  <a:gd name="T4" fmla="*/ 3 w 27"/>
                  <a:gd name="T5" fmla="*/ 9 h 114"/>
                  <a:gd name="T6" fmla="*/ 0 w 27"/>
                  <a:gd name="T7" fmla="*/ 0 h 114"/>
                </a:gdLst>
                <a:ahLst/>
                <a:cxnLst>
                  <a:cxn ang="0">
                    <a:pos x="T0" y="T1"/>
                  </a:cxn>
                  <a:cxn ang="0">
                    <a:pos x="T2" y="T3"/>
                  </a:cxn>
                  <a:cxn ang="0">
                    <a:pos x="T4" y="T5"/>
                  </a:cxn>
                  <a:cxn ang="0">
                    <a:pos x="T6" y="T7"/>
                  </a:cxn>
                </a:cxnLst>
                <a:rect l="0" t="0" r="r" b="b"/>
                <a:pathLst>
                  <a:path w="27" h="114">
                    <a:moveTo>
                      <a:pt x="27" y="114"/>
                    </a:moveTo>
                    <a:cubicBezTo>
                      <a:pt x="19" y="89"/>
                      <a:pt x="24" y="62"/>
                      <a:pt x="15" y="36"/>
                    </a:cubicBezTo>
                    <a:cubicBezTo>
                      <a:pt x="11" y="25"/>
                      <a:pt x="8" y="19"/>
                      <a:pt x="3" y="9"/>
                    </a:cubicBezTo>
                    <a:cubicBezTo>
                      <a:pt x="2" y="6"/>
                      <a:pt x="0" y="0"/>
                      <a:pt x="0" y="0"/>
                    </a:cubicBez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7" name="Freeform 852"/>
              <p:cNvSpPr>
                <a:spLocks/>
              </p:cNvSpPr>
              <p:nvPr/>
            </p:nvSpPr>
            <p:spPr bwMode="auto">
              <a:xfrm>
                <a:off x="1134" y="2635"/>
                <a:ext cx="93" cy="32"/>
              </a:xfrm>
              <a:custGeom>
                <a:avLst/>
                <a:gdLst>
                  <a:gd name="T0" fmla="*/ 93 w 93"/>
                  <a:gd name="T1" fmla="*/ 26 h 32"/>
                  <a:gd name="T2" fmla="*/ 57 w 93"/>
                  <a:gd name="T3" fmla="*/ 8 h 32"/>
                  <a:gd name="T4" fmla="*/ 39 w 93"/>
                  <a:gd name="T5" fmla="*/ 2 h 32"/>
                  <a:gd name="T6" fmla="*/ 0 w 93"/>
                  <a:gd name="T7" fmla="*/ 32 h 32"/>
                </a:gdLst>
                <a:ahLst/>
                <a:cxnLst>
                  <a:cxn ang="0">
                    <a:pos x="T0" y="T1"/>
                  </a:cxn>
                  <a:cxn ang="0">
                    <a:pos x="T2" y="T3"/>
                  </a:cxn>
                  <a:cxn ang="0">
                    <a:pos x="T4" y="T5"/>
                  </a:cxn>
                  <a:cxn ang="0">
                    <a:pos x="T6" y="T7"/>
                  </a:cxn>
                </a:cxnLst>
                <a:rect l="0" t="0" r="r" b="b"/>
                <a:pathLst>
                  <a:path w="93" h="32">
                    <a:moveTo>
                      <a:pt x="93" y="26"/>
                    </a:moveTo>
                    <a:cubicBezTo>
                      <a:pt x="68" y="18"/>
                      <a:pt x="80" y="24"/>
                      <a:pt x="57" y="8"/>
                    </a:cubicBezTo>
                    <a:cubicBezTo>
                      <a:pt x="52" y="4"/>
                      <a:pt x="39" y="2"/>
                      <a:pt x="39" y="2"/>
                    </a:cubicBezTo>
                    <a:cubicBezTo>
                      <a:pt x="4" y="5"/>
                      <a:pt x="0" y="0"/>
                      <a:pt x="0" y="32"/>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8" name="Freeform 853"/>
              <p:cNvSpPr>
                <a:spLocks/>
              </p:cNvSpPr>
              <p:nvPr/>
            </p:nvSpPr>
            <p:spPr bwMode="auto">
              <a:xfrm>
                <a:off x="1053" y="2616"/>
                <a:ext cx="84" cy="6"/>
              </a:xfrm>
              <a:custGeom>
                <a:avLst/>
                <a:gdLst>
                  <a:gd name="T0" fmla="*/ 84 w 84"/>
                  <a:gd name="T1" fmla="*/ 6 h 6"/>
                  <a:gd name="T2" fmla="*/ 0 w 84"/>
                  <a:gd name="T3" fmla="*/ 0 h 6"/>
                </a:gdLst>
                <a:ahLst/>
                <a:cxnLst>
                  <a:cxn ang="0">
                    <a:pos x="T0" y="T1"/>
                  </a:cxn>
                  <a:cxn ang="0">
                    <a:pos x="T2" y="T3"/>
                  </a:cxn>
                </a:cxnLst>
                <a:rect l="0" t="0" r="r" b="b"/>
                <a:pathLst>
                  <a:path w="84" h="6">
                    <a:moveTo>
                      <a:pt x="84" y="6"/>
                    </a:moveTo>
                    <a:cubicBezTo>
                      <a:pt x="54" y="2"/>
                      <a:pt x="31" y="0"/>
                      <a:pt x="0" y="0"/>
                    </a:cubicBez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9" name="Freeform 854"/>
              <p:cNvSpPr>
                <a:spLocks/>
              </p:cNvSpPr>
              <p:nvPr/>
            </p:nvSpPr>
            <p:spPr bwMode="auto">
              <a:xfrm>
                <a:off x="1137" y="2532"/>
                <a:ext cx="96" cy="117"/>
              </a:xfrm>
              <a:custGeom>
                <a:avLst/>
                <a:gdLst>
                  <a:gd name="T0" fmla="*/ 96 w 96"/>
                  <a:gd name="T1" fmla="*/ 117 h 117"/>
                  <a:gd name="T2" fmla="*/ 75 w 96"/>
                  <a:gd name="T3" fmla="*/ 93 h 117"/>
                  <a:gd name="T4" fmla="*/ 45 w 96"/>
                  <a:gd name="T5" fmla="*/ 51 h 117"/>
                  <a:gd name="T6" fmla="*/ 12 w 96"/>
                  <a:gd name="T7" fmla="*/ 12 h 117"/>
                  <a:gd name="T8" fmla="*/ 0 w 96"/>
                  <a:gd name="T9" fmla="*/ 0 h 117"/>
                </a:gdLst>
                <a:ahLst/>
                <a:cxnLst>
                  <a:cxn ang="0">
                    <a:pos x="T0" y="T1"/>
                  </a:cxn>
                  <a:cxn ang="0">
                    <a:pos x="T2" y="T3"/>
                  </a:cxn>
                  <a:cxn ang="0">
                    <a:pos x="T4" y="T5"/>
                  </a:cxn>
                  <a:cxn ang="0">
                    <a:pos x="T6" y="T7"/>
                  </a:cxn>
                  <a:cxn ang="0">
                    <a:pos x="T8" y="T9"/>
                  </a:cxn>
                </a:cxnLst>
                <a:rect l="0" t="0" r="r" b="b"/>
                <a:pathLst>
                  <a:path w="96" h="117">
                    <a:moveTo>
                      <a:pt x="96" y="117"/>
                    </a:moveTo>
                    <a:cubicBezTo>
                      <a:pt x="82" y="96"/>
                      <a:pt x="90" y="103"/>
                      <a:pt x="75" y="93"/>
                    </a:cubicBezTo>
                    <a:cubicBezTo>
                      <a:pt x="65" y="78"/>
                      <a:pt x="61" y="62"/>
                      <a:pt x="45" y="51"/>
                    </a:cubicBezTo>
                    <a:cubicBezTo>
                      <a:pt x="41" y="38"/>
                      <a:pt x="24" y="20"/>
                      <a:pt x="12" y="12"/>
                    </a:cubicBezTo>
                    <a:cubicBezTo>
                      <a:pt x="5" y="1"/>
                      <a:pt x="9" y="5"/>
                      <a:pt x="0" y="0"/>
                    </a:cubicBez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0" name="Freeform 855"/>
              <p:cNvSpPr>
                <a:spLocks/>
              </p:cNvSpPr>
              <p:nvPr/>
            </p:nvSpPr>
            <p:spPr bwMode="auto">
              <a:xfrm>
                <a:off x="1284" y="2616"/>
                <a:ext cx="63" cy="27"/>
              </a:xfrm>
              <a:custGeom>
                <a:avLst/>
                <a:gdLst>
                  <a:gd name="T0" fmla="*/ 0 w 63"/>
                  <a:gd name="T1" fmla="*/ 27 h 27"/>
                  <a:gd name="T2" fmla="*/ 36 w 63"/>
                  <a:gd name="T3" fmla="*/ 6 h 27"/>
                  <a:gd name="T4" fmla="*/ 63 w 63"/>
                  <a:gd name="T5" fmla="*/ 0 h 27"/>
                </a:gdLst>
                <a:ahLst/>
                <a:cxnLst>
                  <a:cxn ang="0">
                    <a:pos x="T0" y="T1"/>
                  </a:cxn>
                  <a:cxn ang="0">
                    <a:pos x="T2" y="T3"/>
                  </a:cxn>
                  <a:cxn ang="0">
                    <a:pos x="T4" y="T5"/>
                  </a:cxn>
                </a:cxnLst>
                <a:rect l="0" t="0" r="r" b="b"/>
                <a:pathLst>
                  <a:path w="63" h="27">
                    <a:moveTo>
                      <a:pt x="0" y="27"/>
                    </a:moveTo>
                    <a:cubicBezTo>
                      <a:pt x="17" y="16"/>
                      <a:pt x="15" y="12"/>
                      <a:pt x="36" y="6"/>
                    </a:cubicBezTo>
                    <a:cubicBezTo>
                      <a:pt x="45" y="3"/>
                      <a:pt x="63" y="0"/>
                      <a:pt x="63" y="0"/>
                    </a:cubicBez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1" name="Freeform 856"/>
              <p:cNvSpPr>
                <a:spLocks/>
              </p:cNvSpPr>
              <p:nvPr/>
            </p:nvSpPr>
            <p:spPr bwMode="auto">
              <a:xfrm>
                <a:off x="1245" y="2654"/>
                <a:ext cx="162" cy="19"/>
              </a:xfrm>
              <a:custGeom>
                <a:avLst/>
                <a:gdLst>
                  <a:gd name="T0" fmla="*/ 0 w 162"/>
                  <a:gd name="T1" fmla="*/ 16 h 19"/>
                  <a:gd name="T2" fmla="*/ 69 w 162"/>
                  <a:gd name="T3" fmla="*/ 10 h 19"/>
                  <a:gd name="T4" fmla="*/ 162 w 162"/>
                  <a:gd name="T5" fmla="*/ 19 h 19"/>
                </a:gdLst>
                <a:ahLst/>
                <a:cxnLst>
                  <a:cxn ang="0">
                    <a:pos x="T0" y="T1"/>
                  </a:cxn>
                  <a:cxn ang="0">
                    <a:pos x="T2" y="T3"/>
                  </a:cxn>
                  <a:cxn ang="0">
                    <a:pos x="T4" y="T5"/>
                  </a:cxn>
                </a:cxnLst>
                <a:rect l="0" t="0" r="r" b="b"/>
                <a:pathLst>
                  <a:path w="162" h="19">
                    <a:moveTo>
                      <a:pt x="0" y="16"/>
                    </a:moveTo>
                    <a:cubicBezTo>
                      <a:pt x="24" y="0"/>
                      <a:pt x="32" y="8"/>
                      <a:pt x="69" y="10"/>
                    </a:cubicBezTo>
                    <a:cubicBezTo>
                      <a:pt x="101" y="16"/>
                      <a:pt x="125" y="19"/>
                      <a:pt x="162" y="19"/>
                    </a:cubicBez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2" name="Freeform 857"/>
              <p:cNvSpPr>
                <a:spLocks/>
              </p:cNvSpPr>
              <p:nvPr/>
            </p:nvSpPr>
            <p:spPr bwMode="auto">
              <a:xfrm>
                <a:off x="1224" y="2667"/>
                <a:ext cx="18" cy="48"/>
              </a:xfrm>
              <a:custGeom>
                <a:avLst/>
                <a:gdLst>
                  <a:gd name="T0" fmla="*/ 18 w 18"/>
                  <a:gd name="T1" fmla="*/ 0 h 48"/>
                  <a:gd name="T2" fmla="*/ 3 w 18"/>
                  <a:gd name="T3" fmla="*/ 48 h 48"/>
                </a:gdLst>
                <a:ahLst/>
                <a:cxnLst>
                  <a:cxn ang="0">
                    <a:pos x="T0" y="T1"/>
                  </a:cxn>
                  <a:cxn ang="0">
                    <a:pos x="T2" y="T3"/>
                  </a:cxn>
                </a:cxnLst>
                <a:rect l="0" t="0" r="r" b="b"/>
                <a:pathLst>
                  <a:path w="18" h="48">
                    <a:moveTo>
                      <a:pt x="18" y="0"/>
                    </a:moveTo>
                    <a:cubicBezTo>
                      <a:pt x="0" y="12"/>
                      <a:pt x="3" y="28"/>
                      <a:pt x="3" y="48"/>
                    </a:cubicBez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78" name="Freeform 858"/>
            <p:cNvSpPr>
              <a:spLocks/>
            </p:cNvSpPr>
            <p:nvPr/>
          </p:nvSpPr>
          <p:spPr bwMode="auto">
            <a:xfrm>
              <a:off x="4395168" y="1889081"/>
              <a:ext cx="808237" cy="1494079"/>
            </a:xfrm>
            <a:custGeom>
              <a:avLst/>
              <a:gdLst>
                <a:gd name="T0" fmla="*/ 0 w 192"/>
                <a:gd name="T1" fmla="*/ 424 h 424"/>
                <a:gd name="T2" fmla="*/ 8 w 192"/>
                <a:gd name="T3" fmla="*/ 152 h 424"/>
                <a:gd name="T4" fmla="*/ 32 w 192"/>
                <a:gd name="T5" fmla="*/ 104 h 424"/>
                <a:gd name="T6" fmla="*/ 80 w 192"/>
                <a:gd name="T7" fmla="*/ 80 h 424"/>
                <a:gd name="T8" fmla="*/ 144 w 192"/>
                <a:gd name="T9" fmla="*/ 24 h 424"/>
                <a:gd name="T10" fmla="*/ 168 w 192"/>
                <a:gd name="T11" fmla="*/ 8 h 424"/>
                <a:gd name="T12" fmla="*/ 192 w 192"/>
                <a:gd name="T13" fmla="*/ 0 h 424"/>
              </a:gdLst>
              <a:ahLst/>
              <a:cxnLst>
                <a:cxn ang="0">
                  <a:pos x="T0" y="T1"/>
                </a:cxn>
                <a:cxn ang="0">
                  <a:pos x="T2" y="T3"/>
                </a:cxn>
                <a:cxn ang="0">
                  <a:pos x="T4" y="T5"/>
                </a:cxn>
                <a:cxn ang="0">
                  <a:pos x="T6" y="T7"/>
                </a:cxn>
                <a:cxn ang="0">
                  <a:pos x="T8" y="T9"/>
                </a:cxn>
                <a:cxn ang="0">
                  <a:pos x="T10" y="T11"/>
                </a:cxn>
                <a:cxn ang="0">
                  <a:pos x="T12" y="T13"/>
                </a:cxn>
              </a:cxnLst>
              <a:rect l="0" t="0" r="r" b="b"/>
              <a:pathLst>
                <a:path w="192" h="424">
                  <a:moveTo>
                    <a:pt x="0" y="424"/>
                  </a:moveTo>
                  <a:cubicBezTo>
                    <a:pt x="3" y="333"/>
                    <a:pt x="3" y="243"/>
                    <a:pt x="8" y="152"/>
                  </a:cubicBezTo>
                  <a:cubicBezTo>
                    <a:pt x="9" y="140"/>
                    <a:pt x="23" y="111"/>
                    <a:pt x="32" y="104"/>
                  </a:cubicBezTo>
                  <a:cubicBezTo>
                    <a:pt x="46" y="93"/>
                    <a:pt x="65" y="90"/>
                    <a:pt x="80" y="80"/>
                  </a:cubicBezTo>
                  <a:cubicBezTo>
                    <a:pt x="107" y="40"/>
                    <a:pt x="88" y="61"/>
                    <a:pt x="144" y="24"/>
                  </a:cubicBezTo>
                  <a:cubicBezTo>
                    <a:pt x="152" y="19"/>
                    <a:pt x="159" y="11"/>
                    <a:pt x="168" y="8"/>
                  </a:cubicBezTo>
                  <a:cubicBezTo>
                    <a:pt x="176" y="5"/>
                    <a:pt x="192" y="0"/>
                    <a:pt x="192" y="0"/>
                  </a:cubicBezTo>
                </a:path>
              </a:pathLst>
            </a:custGeom>
            <a:noFill/>
            <a:ln w="19050" cap="flat" cmpd="sng">
              <a:solidFill>
                <a:srgbClr val="267B0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9" name="Freeform 859"/>
            <p:cNvSpPr>
              <a:spLocks/>
            </p:cNvSpPr>
            <p:nvPr/>
          </p:nvSpPr>
          <p:spPr bwMode="auto">
            <a:xfrm>
              <a:off x="3751856" y="902424"/>
              <a:ext cx="673531" cy="1635030"/>
            </a:xfrm>
            <a:custGeom>
              <a:avLst/>
              <a:gdLst>
                <a:gd name="T0" fmla="*/ 160 w 160"/>
                <a:gd name="T1" fmla="*/ 464 h 464"/>
                <a:gd name="T2" fmla="*/ 152 w 160"/>
                <a:gd name="T3" fmla="*/ 136 h 464"/>
                <a:gd name="T4" fmla="*/ 0 w 160"/>
                <a:gd name="T5" fmla="*/ 0 h 464"/>
              </a:gdLst>
              <a:ahLst/>
              <a:cxnLst>
                <a:cxn ang="0">
                  <a:pos x="T0" y="T1"/>
                </a:cxn>
                <a:cxn ang="0">
                  <a:pos x="T2" y="T3"/>
                </a:cxn>
                <a:cxn ang="0">
                  <a:pos x="T4" y="T5"/>
                </a:cxn>
              </a:cxnLst>
              <a:rect l="0" t="0" r="r" b="b"/>
              <a:pathLst>
                <a:path w="160" h="464">
                  <a:moveTo>
                    <a:pt x="160" y="464"/>
                  </a:moveTo>
                  <a:cubicBezTo>
                    <a:pt x="157" y="355"/>
                    <a:pt x="157" y="245"/>
                    <a:pt x="152" y="136"/>
                  </a:cubicBezTo>
                  <a:cubicBezTo>
                    <a:pt x="149" y="66"/>
                    <a:pt x="52" y="26"/>
                    <a:pt x="0" y="0"/>
                  </a:cubicBezTo>
                </a:path>
              </a:pathLst>
            </a:custGeom>
            <a:noFill/>
            <a:ln w="19050" cap="flat" cmpd="sng">
              <a:solidFill>
                <a:srgbClr val="267B0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 name="Freeform 862"/>
            <p:cNvSpPr>
              <a:spLocks/>
            </p:cNvSpPr>
            <p:nvPr/>
          </p:nvSpPr>
          <p:spPr bwMode="auto">
            <a:xfrm>
              <a:off x="3810791" y="2474026"/>
              <a:ext cx="206269" cy="204379"/>
            </a:xfrm>
            <a:custGeom>
              <a:avLst/>
              <a:gdLst>
                <a:gd name="T0" fmla="*/ 44 w 49"/>
                <a:gd name="T1" fmla="*/ 58 h 58"/>
                <a:gd name="T2" fmla="*/ 12 w 49"/>
                <a:gd name="T3" fmla="*/ 30 h 58"/>
                <a:gd name="T4" fmla="*/ 16 w 49"/>
                <a:gd name="T5" fmla="*/ 6 h 58"/>
                <a:gd name="T6" fmla="*/ 20 w 49"/>
                <a:gd name="T7" fmla="*/ 18 h 58"/>
                <a:gd name="T8" fmla="*/ 32 w 49"/>
                <a:gd name="T9" fmla="*/ 26 h 58"/>
                <a:gd name="T10" fmla="*/ 48 w 49"/>
                <a:gd name="T11" fmla="*/ 18 h 58"/>
                <a:gd name="T12" fmla="*/ 44 w 49"/>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9" h="58">
                  <a:moveTo>
                    <a:pt x="44" y="58"/>
                  </a:moveTo>
                  <a:cubicBezTo>
                    <a:pt x="36" y="46"/>
                    <a:pt x="12" y="30"/>
                    <a:pt x="12" y="30"/>
                  </a:cubicBezTo>
                  <a:cubicBezTo>
                    <a:pt x="11" y="27"/>
                    <a:pt x="0" y="6"/>
                    <a:pt x="16" y="6"/>
                  </a:cubicBezTo>
                  <a:cubicBezTo>
                    <a:pt x="20" y="6"/>
                    <a:pt x="17" y="15"/>
                    <a:pt x="20" y="18"/>
                  </a:cubicBezTo>
                  <a:cubicBezTo>
                    <a:pt x="23" y="22"/>
                    <a:pt x="28" y="23"/>
                    <a:pt x="32" y="26"/>
                  </a:cubicBezTo>
                  <a:cubicBezTo>
                    <a:pt x="23" y="0"/>
                    <a:pt x="47" y="1"/>
                    <a:pt x="48" y="18"/>
                  </a:cubicBezTo>
                  <a:cubicBezTo>
                    <a:pt x="49" y="31"/>
                    <a:pt x="45" y="45"/>
                    <a:pt x="44" y="58"/>
                  </a:cubicBezTo>
                  <a:close/>
                </a:path>
              </a:pathLst>
            </a:custGeom>
            <a:solidFill>
              <a:schemeClr val="bg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 name="Freeform 863"/>
            <p:cNvSpPr>
              <a:spLocks/>
            </p:cNvSpPr>
            <p:nvPr/>
          </p:nvSpPr>
          <p:spPr bwMode="auto">
            <a:xfrm>
              <a:off x="3802371" y="2385932"/>
              <a:ext cx="189430" cy="162093"/>
            </a:xfrm>
            <a:custGeom>
              <a:avLst/>
              <a:gdLst>
                <a:gd name="T0" fmla="*/ 14 w 45"/>
                <a:gd name="T1" fmla="*/ 31 h 46"/>
                <a:gd name="T2" fmla="*/ 22 w 45"/>
                <a:gd name="T3" fmla="*/ 11 h 46"/>
                <a:gd name="T4" fmla="*/ 26 w 45"/>
                <a:gd name="T5" fmla="*/ 27 h 46"/>
                <a:gd name="T6" fmla="*/ 42 w 45"/>
                <a:gd name="T7" fmla="*/ 39 h 46"/>
              </a:gdLst>
              <a:ahLst/>
              <a:cxnLst>
                <a:cxn ang="0">
                  <a:pos x="T0" y="T1"/>
                </a:cxn>
                <a:cxn ang="0">
                  <a:pos x="T2" y="T3"/>
                </a:cxn>
                <a:cxn ang="0">
                  <a:pos x="T4" y="T5"/>
                </a:cxn>
                <a:cxn ang="0">
                  <a:pos x="T6" y="T7"/>
                </a:cxn>
              </a:cxnLst>
              <a:rect l="0" t="0" r="r" b="b"/>
              <a:pathLst>
                <a:path w="45" h="46">
                  <a:moveTo>
                    <a:pt x="14" y="31"/>
                  </a:moveTo>
                  <a:cubicBezTo>
                    <a:pt x="13" y="27"/>
                    <a:pt x="0" y="0"/>
                    <a:pt x="22" y="11"/>
                  </a:cubicBezTo>
                  <a:cubicBezTo>
                    <a:pt x="27" y="13"/>
                    <a:pt x="22" y="23"/>
                    <a:pt x="26" y="27"/>
                  </a:cubicBezTo>
                  <a:cubicBezTo>
                    <a:pt x="45" y="46"/>
                    <a:pt x="42" y="19"/>
                    <a:pt x="42" y="39"/>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7" name="Freeform 867"/>
            <p:cNvSpPr>
              <a:spLocks/>
            </p:cNvSpPr>
            <p:nvPr/>
          </p:nvSpPr>
          <p:spPr bwMode="auto">
            <a:xfrm>
              <a:off x="4395919" y="3347921"/>
              <a:ext cx="67352" cy="84570"/>
            </a:xfrm>
            <a:custGeom>
              <a:avLst/>
              <a:gdLst>
                <a:gd name="T0" fmla="*/ 1 w 16"/>
                <a:gd name="T1" fmla="*/ 14 h 24"/>
                <a:gd name="T2" fmla="*/ 3 w 16"/>
                <a:gd name="T3" fmla="*/ 20 h 24"/>
                <a:gd name="T4" fmla="*/ 5 w 16"/>
                <a:gd name="T5" fmla="*/ 24 h 24"/>
                <a:gd name="T6" fmla="*/ 1 w 16"/>
                <a:gd name="T7" fmla="*/ 14 h 24"/>
              </a:gdLst>
              <a:ahLst/>
              <a:cxnLst>
                <a:cxn ang="0">
                  <a:pos x="T0" y="T1"/>
                </a:cxn>
                <a:cxn ang="0">
                  <a:pos x="T2" y="T3"/>
                </a:cxn>
                <a:cxn ang="0">
                  <a:pos x="T4" y="T5"/>
                </a:cxn>
                <a:cxn ang="0">
                  <a:pos x="T6" y="T7"/>
                </a:cxn>
              </a:cxnLst>
              <a:rect l="0" t="0" r="r" b="b"/>
              <a:pathLst>
                <a:path w="16" h="24">
                  <a:moveTo>
                    <a:pt x="1" y="14"/>
                  </a:moveTo>
                  <a:cubicBezTo>
                    <a:pt x="2" y="16"/>
                    <a:pt x="3" y="20"/>
                    <a:pt x="3" y="20"/>
                  </a:cubicBezTo>
                  <a:cubicBezTo>
                    <a:pt x="16" y="0"/>
                    <a:pt x="10" y="9"/>
                    <a:pt x="5" y="24"/>
                  </a:cubicBezTo>
                  <a:cubicBezTo>
                    <a:pt x="0" y="17"/>
                    <a:pt x="1" y="20"/>
                    <a:pt x="1" y="14"/>
                  </a:cubicBezTo>
                  <a:close/>
                </a:path>
              </a:pathLst>
            </a:custGeom>
            <a:solidFill>
              <a:srgbClr val="66FF33"/>
            </a:solidFill>
            <a:ln w="9525" cap="flat" cmpd="sng">
              <a:solidFill>
                <a:srgbClr val="99FF33"/>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8" name="Freeform 868"/>
            <p:cNvSpPr>
              <a:spLocks/>
            </p:cNvSpPr>
            <p:nvPr/>
          </p:nvSpPr>
          <p:spPr bwMode="auto">
            <a:xfrm>
              <a:off x="4400130" y="3376112"/>
              <a:ext cx="4209" cy="84570"/>
            </a:xfrm>
            <a:custGeom>
              <a:avLst/>
              <a:gdLst>
                <a:gd name="T0" fmla="*/ 0 w 1"/>
                <a:gd name="T1" fmla="*/ 0 h 24"/>
                <a:gd name="T2" fmla="*/ 0 w 1"/>
                <a:gd name="T3" fmla="*/ 24 h 24"/>
              </a:gdLst>
              <a:ahLst/>
              <a:cxnLst>
                <a:cxn ang="0">
                  <a:pos x="T0" y="T1"/>
                </a:cxn>
                <a:cxn ang="0">
                  <a:pos x="T2" y="T3"/>
                </a:cxn>
              </a:cxnLst>
              <a:rect l="0" t="0" r="r" b="b"/>
              <a:pathLst>
                <a:path w="1" h="24">
                  <a:moveTo>
                    <a:pt x="0" y="0"/>
                  </a:moveTo>
                  <a:cubicBezTo>
                    <a:pt x="0" y="8"/>
                    <a:pt x="0" y="16"/>
                    <a:pt x="0" y="24"/>
                  </a:cubicBezTo>
                </a:path>
              </a:pathLst>
            </a:custGeom>
            <a:noFill/>
            <a:ln w="9525" cap="flat" cmpd="sng">
              <a:solidFill>
                <a:srgbClr val="267B0F"/>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9" name="Freeform 869"/>
            <p:cNvSpPr>
              <a:spLocks/>
            </p:cNvSpPr>
            <p:nvPr/>
          </p:nvSpPr>
          <p:spPr bwMode="auto">
            <a:xfrm>
              <a:off x="4400130" y="3383159"/>
              <a:ext cx="4209" cy="105713"/>
            </a:xfrm>
            <a:custGeom>
              <a:avLst/>
              <a:gdLst>
                <a:gd name="T0" fmla="*/ 0 w 1"/>
                <a:gd name="T1" fmla="*/ 0 h 30"/>
                <a:gd name="T2" fmla="*/ 0 w 1"/>
                <a:gd name="T3" fmla="*/ 30 h 30"/>
              </a:gdLst>
              <a:ahLst/>
              <a:cxnLst>
                <a:cxn ang="0">
                  <a:pos x="T0" y="T1"/>
                </a:cxn>
                <a:cxn ang="0">
                  <a:pos x="T2" y="T3"/>
                </a:cxn>
              </a:cxnLst>
              <a:rect l="0" t="0" r="r" b="b"/>
              <a:pathLst>
                <a:path w="1" h="30">
                  <a:moveTo>
                    <a:pt x="0" y="0"/>
                  </a:moveTo>
                  <a:cubicBezTo>
                    <a:pt x="0" y="10"/>
                    <a:pt x="0" y="20"/>
                    <a:pt x="0" y="30"/>
                  </a:cubicBezTo>
                </a:path>
              </a:pathLst>
            </a:custGeom>
            <a:noFill/>
            <a:ln w="9525" cap="flat" cmpd="sng">
              <a:solidFill>
                <a:srgbClr val="267B0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90" name="Line 870"/>
            <p:cNvSpPr>
              <a:spLocks noChangeShapeType="1"/>
            </p:cNvSpPr>
            <p:nvPr/>
          </p:nvSpPr>
          <p:spPr bwMode="auto">
            <a:xfrm>
              <a:off x="4395919" y="3316207"/>
              <a:ext cx="0" cy="320663"/>
            </a:xfrm>
            <a:prstGeom prst="line">
              <a:avLst/>
            </a:prstGeom>
            <a:noFill/>
            <a:ln w="12700">
              <a:solidFill>
                <a:srgbClr val="267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92" name="Freeform 872"/>
            <p:cNvSpPr>
              <a:spLocks/>
            </p:cNvSpPr>
            <p:nvPr/>
          </p:nvSpPr>
          <p:spPr bwMode="auto">
            <a:xfrm>
              <a:off x="4404339" y="3270399"/>
              <a:ext cx="71563" cy="98666"/>
            </a:xfrm>
            <a:custGeom>
              <a:avLst/>
              <a:gdLst>
                <a:gd name="T0" fmla="*/ 1 w 17"/>
                <a:gd name="T1" fmla="*/ 28 h 28"/>
                <a:gd name="T2" fmla="*/ 17 w 17"/>
                <a:gd name="T3" fmla="*/ 0 h 28"/>
              </a:gdLst>
              <a:ahLst/>
              <a:cxnLst>
                <a:cxn ang="0">
                  <a:pos x="T0" y="T1"/>
                </a:cxn>
                <a:cxn ang="0">
                  <a:pos x="T2" y="T3"/>
                </a:cxn>
              </a:cxnLst>
              <a:rect l="0" t="0" r="r" b="b"/>
              <a:pathLst>
                <a:path w="17" h="28">
                  <a:moveTo>
                    <a:pt x="1" y="28"/>
                  </a:moveTo>
                  <a:cubicBezTo>
                    <a:pt x="2" y="14"/>
                    <a:pt x="0" y="0"/>
                    <a:pt x="17" y="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93" name="Freeform 873"/>
            <p:cNvSpPr>
              <a:spLocks/>
            </p:cNvSpPr>
            <p:nvPr/>
          </p:nvSpPr>
          <p:spPr bwMode="auto">
            <a:xfrm>
              <a:off x="4408548" y="3277446"/>
              <a:ext cx="58934" cy="112761"/>
            </a:xfrm>
            <a:custGeom>
              <a:avLst/>
              <a:gdLst>
                <a:gd name="T0" fmla="*/ 0 w 14"/>
                <a:gd name="T1" fmla="*/ 32 h 32"/>
                <a:gd name="T2" fmla="*/ 14 w 14"/>
                <a:gd name="T3" fmla="*/ 0 h 32"/>
              </a:gdLst>
              <a:ahLst/>
              <a:cxnLst>
                <a:cxn ang="0">
                  <a:pos x="T0" y="T1"/>
                </a:cxn>
                <a:cxn ang="0">
                  <a:pos x="T2" y="T3"/>
                </a:cxn>
              </a:cxnLst>
              <a:rect l="0" t="0" r="r" b="b"/>
              <a:pathLst>
                <a:path w="14" h="32">
                  <a:moveTo>
                    <a:pt x="0" y="32"/>
                  </a:moveTo>
                  <a:cubicBezTo>
                    <a:pt x="6" y="23"/>
                    <a:pt x="14" y="12"/>
                    <a:pt x="1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96" name="Freeform 876"/>
            <p:cNvSpPr>
              <a:spLocks/>
            </p:cNvSpPr>
            <p:nvPr/>
          </p:nvSpPr>
          <p:spPr bwMode="auto">
            <a:xfrm>
              <a:off x="4436910" y="1941937"/>
              <a:ext cx="665111" cy="440472"/>
            </a:xfrm>
            <a:custGeom>
              <a:avLst/>
              <a:gdLst>
                <a:gd name="T0" fmla="*/ 1 w 158"/>
                <a:gd name="T1" fmla="*/ 125 h 125"/>
                <a:gd name="T2" fmla="*/ 49 w 158"/>
                <a:gd name="T3" fmla="*/ 113 h 125"/>
                <a:gd name="T4" fmla="*/ 93 w 158"/>
                <a:gd name="T5" fmla="*/ 85 h 125"/>
                <a:gd name="T6" fmla="*/ 105 w 158"/>
                <a:gd name="T7" fmla="*/ 81 h 125"/>
                <a:gd name="T8" fmla="*/ 133 w 158"/>
                <a:gd name="T9" fmla="*/ 49 h 125"/>
                <a:gd name="T10" fmla="*/ 121 w 158"/>
                <a:gd name="T11" fmla="*/ 25 h 125"/>
                <a:gd name="T12" fmla="*/ 101 w 158"/>
                <a:gd name="T13" fmla="*/ 73 h 125"/>
                <a:gd name="T14" fmla="*/ 45 w 158"/>
                <a:gd name="T15" fmla="*/ 93 h 125"/>
                <a:gd name="T16" fmla="*/ 13 w 158"/>
                <a:gd name="T17" fmla="*/ 117 h 125"/>
                <a:gd name="T18" fmla="*/ 1 w 158"/>
                <a:gd name="T19"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25">
                  <a:moveTo>
                    <a:pt x="1" y="125"/>
                  </a:moveTo>
                  <a:cubicBezTo>
                    <a:pt x="17" y="122"/>
                    <a:pt x="33" y="117"/>
                    <a:pt x="49" y="113"/>
                  </a:cubicBezTo>
                  <a:cubicBezTo>
                    <a:pt x="62" y="94"/>
                    <a:pt x="71" y="92"/>
                    <a:pt x="93" y="85"/>
                  </a:cubicBezTo>
                  <a:cubicBezTo>
                    <a:pt x="97" y="84"/>
                    <a:pt x="105" y="81"/>
                    <a:pt x="105" y="81"/>
                  </a:cubicBezTo>
                  <a:cubicBezTo>
                    <a:pt x="113" y="68"/>
                    <a:pt x="127" y="63"/>
                    <a:pt x="133" y="49"/>
                  </a:cubicBezTo>
                  <a:cubicBezTo>
                    <a:pt x="148" y="15"/>
                    <a:pt x="158" y="0"/>
                    <a:pt x="121" y="25"/>
                  </a:cubicBezTo>
                  <a:cubicBezTo>
                    <a:pt x="119" y="32"/>
                    <a:pt x="112" y="67"/>
                    <a:pt x="101" y="73"/>
                  </a:cubicBezTo>
                  <a:cubicBezTo>
                    <a:pt x="84" y="83"/>
                    <a:pt x="62" y="81"/>
                    <a:pt x="45" y="93"/>
                  </a:cubicBezTo>
                  <a:cubicBezTo>
                    <a:pt x="36" y="106"/>
                    <a:pt x="27" y="110"/>
                    <a:pt x="13" y="117"/>
                  </a:cubicBezTo>
                  <a:cubicBezTo>
                    <a:pt x="0" y="124"/>
                    <a:pt x="1" y="116"/>
                    <a:pt x="1" y="125"/>
                  </a:cubicBezTo>
                  <a:close/>
                </a:path>
              </a:pathLst>
            </a:custGeom>
            <a:solidFill>
              <a:srgbClr val="66FF3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98" name="Freeform 878"/>
            <p:cNvSpPr>
              <a:spLocks/>
            </p:cNvSpPr>
            <p:nvPr/>
          </p:nvSpPr>
          <p:spPr bwMode="auto">
            <a:xfrm>
              <a:off x="3575055" y="800235"/>
              <a:ext cx="231526" cy="169141"/>
            </a:xfrm>
            <a:custGeom>
              <a:avLst/>
              <a:gdLst>
                <a:gd name="T0" fmla="*/ 52 w 55"/>
                <a:gd name="T1" fmla="*/ 33 h 48"/>
                <a:gd name="T2" fmla="*/ 48 w 55"/>
                <a:gd name="T3" fmla="*/ 5 h 48"/>
                <a:gd name="T4" fmla="*/ 28 w 55"/>
                <a:gd name="T5" fmla="*/ 9 h 48"/>
                <a:gd name="T6" fmla="*/ 32 w 55"/>
                <a:gd name="T7" fmla="*/ 21 h 48"/>
                <a:gd name="T8" fmla="*/ 52 w 55"/>
                <a:gd name="T9" fmla="*/ 33 h 48"/>
              </a:gdLst>
              <a:ahLst/>
              <a:cxnLst>
                <a:cxn ang="0">
                  <a:pos x="T0" y="T1"/>
                </a:cxn>
                <a:cxn ang="0">
                  <a:pos x="T2" y="T3"/>
                </a:cxn>
                <a:cxn ang="0">
                  <a:pos x="T4" y="T5"/>
                </a:cxn>
                <a:cxn ang="0">
                  <a:pos x="T6" y="T7"/>
                </a:cxn>
                <a:cxn ang="0">
                  <a:pos x="T8" y="T9"/>
                </a:cxn>
              </a:cxnLst>
              <a:rect l="0" t="0" r="r" b="b"/>
              <a:pathLst>
                <a:path w="55" h="48">
                  <a:moveTo>
                    <a:pt x="52" y="33"/>
                  </a:moveTo>
                  <a:cubicBezTo>
                    <a:pt x="51" y="24"/>
                    <a:pt x="55" y="12"/>
                    <a:pt x="48" y="5"/>
                  </a:cubicBezTo>
                  <a:cubicBezTo>
                    <a:pt x="43" y="0"/>
                    <a:pt x="33" y="4"/>
                    <a:pt x="28" y="9"/>
                  </a:cubicBezTo>
                  <a:cubicBezTo>
                    <a:pt x="25" y="12"/>
                    <a:pt x="31" y="17"/>
                    <a:pt x="32" y="21"/>
                  </a:cubicBezTo>
                  <a:cubicBezTo>
                    <a:pt x="0" y="43"/>
                    <a:pt x="37" y="48"/>
                    <a:pt x="52" y="33"/>
                  </a:cubicBez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99" name="Freeform 879"/>
            <p:cNvSpPr>
              <a:spLocks/>
            </p:cNvSpPr>
            <p:nvPr/>
          </p:nvSpPr>
          <p:spPr bwMode="auto">
            <a:xfrm>
              <a:off x="4354548" y="958805"/>
              <a:ext cx="303089" cy="126856"/>
            </a:xfrm>
            <a:custGeom>
              <a:avLst/>
              <a:gdLst>
                <a:gd name="T0" fmla="*/ 0 w 72"/>
                <a:gd name="T1" fmla="*/ 36 h 36"/>
                <a:gd name="T2" fmla="*/ 72 w 72"/>
                <a:gd name="T3" fmla="*/ 0 h 36"/>
              </a:gdLst>
              <a:ahLst/>
              <a:cxnLst>
                <a:cxn ang="0">
                  <a:pos x="T0" y="T1"/>
                </a:cxn>
                <a:cxn ang="0">
                  <a:pos x="T2" y="T3"/>
                </a:cxn>
              </a:cxnLst>
              <a:rect l="0" t="0" r="r" b="b"/>
              <a:pathLst>
                <a:path w="72" h="36">
                  <a:moveTo>
                    <a:pt x="0" y="36"/>
                  </a:moveTo>
                  <a:cubicBezTo>
                    <a:pt x="27" y="9"/>
                    <a:pt x="29" y="0"/>
                    <a:pt x="72" y="0"/>
                  </a:cubicBezTo>
                </a:path>
              </a:pathLst>
            </a:custGeom>
            <a:noFill/>
            <a:ln w="19050" cap="flat" cmpd="sng">
              <a:solidFill>
                <a:srgbClr val="267B0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0" name="Freeform 880"/>
            <p:cNvSpPr>
              <a:spLocks/>
            </p:cNvSpPr>
            <p:nvPr/>
          </p:nvSpPr>
          <p:spPr bwMode="auto">
            <a:xfrm>
              <a:off x="5157851" y="1800985"/>
              <a:ext cx="134706" cy="140951"/>
            </a:xfrm>
            <a:custGeom>
              <a:avLst/>
              <a:gdLst>
                <a:gd name="T0" fmla="*/ 0 w 32"/>
                <a:gd name="T1" fmla="*/ 21 h 40"/>
                <a:gd name="T2" fmla="*/ 32 w 32"/>
                <a:gd name="T3" fmla="*/ 5 h 40"/>
                <a:gd name="T4" fmla="*/ 0 w 32"/>
                <a:gd name="T5" fmla="*/ 21 h 40"/>
              </a:gdLst>
              <a:ahLst/>
              <a:cxnLst>
                <a:cxn ang="0">
                  <a:pos x="T0" y="T1"/>
                </a:cxn>
                <a:cxn ang="0">
                  <a:pos x="T2" y="T3"/>
                </a:cxn>
                <a:cxn ang="0">
                  <a:pos x="T4" y="T5"/>
                </a:cxn>
              </a:cxnLst>
              <a:rect l="0" t="0" r="r" b="b"/>
              <a:pathLst>
                <a:path w="32" h="40">
                  <a:moveTo>
                    <a:pt x="0" y="21"/>
                  </a:moveTo>
                  <a:cubicBezTo>
                    <a:pt x="7" y="1"/>
                    <a:pt x="12" y="0"/>
                    <a:pt x="32" y="5"/>
                  </a:cubicBezTo>
                  <a:cubicBezTo>
                    <a:pt x="28" y="25"/>
                    <a:pt x="19" y="40"/>
                    <a:pt x="0" y="21"/>
                  </a:cubicBez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1" name="Freeform 881"/>
            <p:cNvSpPr>
              <a:spLocks/>
            </p:cNvSpPr>
            <p:nvPr/>
          </p:nvSpPr>
          <p:spPr bwMode="auto">
            <a:xfrm>
              <a:off x="5149433" y="1822128"/>
              <a:ext cx="206269" cy="105713"/>
            </a:xfrm>
            <a:custGeom>
              <a:avLst/>
              <a:gdLst>
                <a:gd name="T0" fmla="*/ 5 w 49"/>
                <a:gd name="T1" fmla="*/ 16 h 30"/>
                <a:gd name="T2" fmla="*/ 23 w 49"/>
                <a:gd name="T3" fmla="*/ 15 h 30"/>
                <a:gd name="T4" fmla="*/ 37 w 49"/>
                <a:gd name="T5" fmla="*/ 0 h 30"/>
                <a:gd name="T6" fmla="*/ 34 w 49"/>
                <a:gd name="T7" fmla="*/ 19 h 30"/>
                <a:gd name="T8" fmla="*/ 23 w 49"/>
                <a:gd name="T9" fmla="*/ 22 h 30"/>
                <a:gd name="T10" fmla="*/ 4 w 49"/>
                <a:gd name="T11" fmla="*/ 27 h 30"/>
                <a:gd name="T12" fmla="*/ 5 w 49"/>
                <a:gd name="T13" fmla="*/ 16 h 30"/>
              </a:gdLst>
              <a:ahLst/>
              <a:cxnLst>
                <a:cxn ang="0">
                  <a:pos x="T0" y="T1"/>
                </a:cxn>
                <a:cxn ang="0">
                  <a:pos x="T2" y="T3"/>
                </a:cxn>
                <a:cxn ang="0">
                  <a:pos x="T4" y="T5"/>
                </a:cxn>
                <a:cxn ang="0">
                  <a:pos x="T6" y="T7"/>
                </a:cxn>
                <a:cxn ang="0">
                  <a:pos x="T8" y="T9"/>
                </a:cxn>
                <a:cxn ang="0">
                  <a:pos x="T10" y="T11"/>
                </a:cxn>
                <a:cxn ang="0">
                  <a:pos x="T12" y="T13"/>
                </a:cxn>
              </a:cxnLst>
              <a:rect l="0" t="0" r="r" b="b"/>
              <a:pathLst>
                <a:path w="49" h="30">
                  <a:moveTo>
                    <a:pt x="5" y="16"/>
                  </a:moveTo>
                  <a:cubicBezTo>
                    <a:pt x="11" y="16"/>
                    <a:pt x="17" y="17"/>
                    <a:pt x="23" y="15"/>
                  </a:cubicBezTo>
                  <a:cubicBezTo>
                    <a:pt x="29" y="13"/>
                    <a:pt x="28" y="2"/>
                    <a:pt x="37" y="0"/>
                  </a:cubicBezTo>
                  <a:cubicBezTo>
                    <a:pt x="49" y="2"/>
                    <a:pt x="41" y="15"/>
                    <a:pt x="34" y="19"/>
                  </a:cubicBezTo>
                  <a:cubicBezTo>
                    <a:pt x="30" y="21"/>
                    <a:pt x="28" y="21"/>
                    <a:pt x="23" y="22"/>
                  </a:cubicBezTo>
                  <a:cubicBezTo>
                    <a:pt x="18" y="30"/>
                    <a:pt x="13" y="28"/>
                    <a:pt x="4" y="27"/>
                  </a:cubicBezTo>
                  <a:cubicBezTo>
                    <a:pt x="0" y="20"/>
                    <a:pt x="0" y="24"/>
                    <a:pt x="5" y="16"/>
                  </a:cubicBezTo>
                  <a:close/>
                </a:path>
              </a:pathLst>
            </a:custGeom>
            <a:solidFill>
              <a:srgbClr val="267B0F"/>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 name="Freeform 882"/>
            <p:cNvSpPr>
              <a:spLocks/>
            </p:cNvSpPr>
            <p:nvPr/>
          </p:nvSpPr>
          <p:spPr bwMode="auto">
            <a:xfrm>
              <a:off x="5098918" y="1822128"/>
              <a:ext cx="122078" cy="119808"/>
            </a:xfrm>
            <a:custGeom>
              <a:avLst/>
              <a:gdLst>
                <a:gd name="T0" fmla="*/ 14 w 29"/>
                <a:gd name="T1" fmla="*/ 24 h 34"/>
                <a:gd name="T2" fmla="*/ 20 w 29"/>
                <a:gd name="T3" fmla="*/ 0 h 34"/>
                <a:gd name="T4" fmla="*/ 29 w 29"/>
                <a:gd name="T5" fmla="*/ 18 h 34"/>
                <a:gd name="T6" fmla="*/ 20 w 29"/>
                <a:gd name="T7" fmla="*/ 32 h 34"/>
              </a:gdLst>
              <a:ahLst/>
              <a:cxnLst>
                <a:cxn ang="0">
                  <a:pos x="T0" y="T1"/>
                </a:cxn>
                <a:cxn ang="0">
                  <a:pos x="T2" y="T3"/>
                </a:cxn>
                <a:cxn ang="0">
                  <a:pos x="T4" y="T5"/>
                </a:cxn>
                <a:cxn ang="0">
                  <a:pos x="T6" y="T7"/>
                </a:cxn>
              </a:cxnLst>
              <a:rect l="0" t="0" r="r" b="b"/>
              <a:pathLst>
                <a:path w="29" h="34">
                  <a:moveTo>
                    <a:pt x="14" y="24"/>
                  </a:moveTo>
                  <a:cubicBezTo>
                    <a:pt x="0" y="21"/>
                    <a:pt x="13" y="4"/>
                    <a:pt x="20" y="0"/>
                  </a:cubicBezTo>
                  <a:cubicBezTo>
                    <a:pt x="28" y="4"/>
                    <a:pt x="24" y="11"/>
                    <a:pt x="29" y="18"/>
                  </a:cubicBezTo>
                  <a:cubicBezTo>
                    <a:pt x="25" y="34"/>
                    <a:pt x="20" y="20"/>
                    <a:pt x="20" y="32"/>
                  </a:cubicBezTo>
                </a:path>
              </a:pathLst>
            </a:custGeom>
            <a:solidFill>
              <a:srgbClr val="267B0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3" name="Freeform 883"/>
            <p:cNvSpPr>
              <a:spLocks/>
            </p:cNvSpPr>
            <p:nvPr/>
          </p:nvSpPr>
          <p:spPr bwMode="auto">
            <a:xfrm>
              <a:off x="4640798" y="856616"/>
              <a:ext cx="101029" cy="147999"/>
            </a:xfrm>
            <a:custGeom>
              <a:avLst/>
              <a:gdLst>
                <a:gd name="T0" fmla="*/ 0 w 24"/>
                <a:gd name="T1" fmla="*/ 25 h 42"/>
                <a:gd name="T2" fmla="*/ 24 w 24"/>
                <a:gd name="T3" fmla="*/ 21 h 42"/>
                <a:gd name="T4" fmla="*/ 0 w 24"/>
                <a:gd name="T5" fmla="*/ 25 h 42"/>
              </a:gdLst>
              <a:ahLst/>
              <a:cxnLst>
                <a:cxn ang="0">
                  <a:pos x="T0" y="T1"/>
                </a:cxn>
                <a:cxn ang="0">
                  <a:pos x="T2" y="T3"/>
                </a:cxn>
                <a:cxn ang="0">
                  <a:pos x="T4" y="T5"/>
                </a:cxn>
              </a:cxnLst>
              <a:rect l="0" t="0" r="r" b="b"/>
              <a:pathLst>
                <a:path w="24" h="42">
                  <a:moveTo>
                    <a:pt x="0" y="25"/>
                  </a:moveTo>
                  <a:cubicBezTo>
                    <a:pt x="9" y="11"/>
                    <a:pt x="17" y="0"/>
                    <a:pt x="24" y="21"/>
                  </a:cubicBezTo>
                  <a:cubicBezTo>
                    <a:pt x="18" y="39"/>
                    <a:pt x="11" y="42"/>
                    <a:pt x="0" y="25"/>
                  </a:cubicBez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4" name="Freeform 884"/>
            <p:cNvSpPr>
              <a:spLocks/>
            </p:cNvSpPr>
            <p:nvPr/>
          </p:nvSpPr>
          <p:spPr bwMode="auto">
            <a:xfrm>
              <a:off x="4131993" y="775569"/>
              <a:ext cx="239946" cy="137427"/>
            </a:xfrm>
            <a:custGeom>
              <a:avLst/>
              <a:gdLst>
                <a:gd name="T0" fmla="*/ 57 w 57"/>
                <a:gd name="T1" fmla="*/ 39 h 39"/>
                <a:gd name="T2" fmla="*/ 0 w 57"/>
                <a:gd name="T3" fmla="*/ 0 h 39"/>
              </a:gdLst>
              <a:ahLst/>
              <a:cxnLst>
                <a:cxn ang="0">
                  <a:pos x="T0" y="T1"/>
                </a:cxn>
                <a:cxn ang="0">
                  <a:pos x="T2" y="T3"/>
                </a:cxn>
              </a:cxnLst>
              <a:rect l="0" t="0" r="r" b="b"/>
              <a:pathLst>
                <a:path w="57" h="39">
                  <a:moveTo>
                    <a:pt x="57" y="39"/>
                  </a:moveTo>
                  <a:cubicBezTo>
                    <a:pt x="50" y="5"/>
                    <a:pt x="33" y="0"/>
                    <a:pt x="0" y="0"/>
                  </a:cubicBezTo>
                </a:path>
              </a:pathLst>
            </a:custGeom>
            <a:noFill/>
            <a:ln w="19050" cap="flat" cmpd="sng">
              <a:solidFill>
                <a:srgbClr val="267B0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5" name="Freeform 885"/>
            <p:cNvSpPr>
              <a:spLocks/>
            </p:cNvSpPr>
            <p:nvPr/>
          </p:nvSpPr>
          <p:spPr bwMode="auto">
            <a:xfrm>
              <a:off x="3892048" y="690999"/>
              <a:ext cx="277832" cy="112761"/>
            </a:xfrm>
            <a:custGeom>
              <a:avLst/>
              <a:gdLst>
                <a:gd name="T0" fmla="*/ 66 w 66"/>
                <a:gd name="T1" fmla="*/ 24 h 32"/>
                <a:gd name="T2" fmla="*/ 30 w 66"/>
                <a:gd name="T3" fmla="*/ 0 h 32"/>
                <a:gd name="T4" fmla="*/ 30 w 66"/>
                <a:gd name="T5" fmla="*/ 21 h 32"/>
                <a:gd name="T6" fmla="*/ 66 w 66"/>
                <a:gd name="T7" fmla="*/ 24 h 32"/>
              </a:gdLst>
              <a:ahLst/>
              <a:cxnLst>
                <a:cxn ang="0">
                  <a:pos x="T0" y="T1"/>
                </a:cxn>
                <a:cxn ang="0">
                  <a:pos x="T2" y="T3"/>
                </a:cxn>
                <a:cxn ang="0">
                  <a:pos x="T4" y="T5"/>
                </a:cxn>
                <a:cxn ang="0">
                  <a:pos x="T6" y="T7"/>
                </a:cxn>
              </a:cxnLst>
              <a:rect l="0" t="0" r="r" b="b"/>
              <a:pathLst>
                <a:path w="66" h="32">
                  <a:moveTo>
                    <a:pt x="66" y="24"/>
                  </a:moveTo>
                  <a:cubicBezTo>
                    <a:pt x="55" y="17"/>
                    <a:pt x="42" y="4"/>
                    <a:pt x="30" y="0"/>
                  </a:cubicBezTo>
                  <a:cubicBezTo>
                    <a:pt x="10" y="7"/>
                    <a:pt x="0" y="15"/>
                    <a:pt x="30" y="21"/>
                  </a:cubicBezTo>
                  <a:cubicBezTo>
                    <a:pt x="47" y="32"/>
                    <a:pt x="35" y="27"/>
                    <a:pt x="66" y="24"/>
                  </a:cubicBez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6" name="Freeform 886"/>
            <p:cNvSpPr>
              <a:spLocks/>
            </p:cNvSpPr>
            <p:nvPr/>
          </p:nvSpPr>
          <p:spPr bwMode="auto">
            <a:xfrm>
              <a:off x="4310159" y="538238"/>
              <a:ext cx="181012" cy="288949"/>
            </a:xfrm>
            <a:custGeom>
              <a:avLst/>
              <a:gdLst>
                <a:gd name="T0" fmla="*/ 12 w 43"/>
                <a:gd name="T1" fmla="*/ 60 h 82"/>
                <a:gd name="T2" fmla="*/ 0 w 43"/>
                <a:gd name="T3" fmla="*/ 33 h 82"/>
                <a:gd name="T4" fmla="*/ 3 w 43"/>
                <a:gd name="T5" fmla="*/ 15 h 82"/>
                <a:gd name="T6" fmla="*/ 6 w 43"/>
                <a:gd name="T7" fmla="*/ 6 h 82"/>
                <a:gd name="T8" fmla="*/ 18 w 43"/>
                <a:gd name="T9" fmla="*/ 24 h 82"/>
                <a:gd name="T10" fmla="*/ 18 w 43"/>
                <a:gd name="T11" fmla="*/ 57 h 82"/>
                <a:gd name="T12" fmla="*/ 12 w 43"/>
                <a:gd name="T13" fmla="*/ 9 h 82"/>
                <a:gd name="T14" fmla="*/ 12 w 43"/>
                <a:gd name="T15" fmla="*/ 60 h 82"/>
                <a:gd name="T16" fmla="*/ 27 w 43"/>
                <a:gd name="T17" fmla="*/ 57 h 82"/>
                <a:gd name="T18" fmla="*/ 30 w 43"/>
                <a:gd name="T19" fmla="*/ 33 h 82"/>
                <a:gd name="T20" fmla="*/ 39 w 43"/>
                <a:gd name="T21" fmla="*/ 30 h 82"/>
                <a:gd name="T22" fmla="*/ 27 w 43"/>
                <a:gd name="T23" fmla="*/ 15 h 82"/>
                <a:gd name="T24" fmla="*/ 9 w 43"/>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82">
                  <a:moveTo>
                    <a:pt x="12" y="60"/>
                  </a:moveTo>
                  <a:cubicBezTo>
                    <a:pt x="9" y="50"/>
                    <a:pt x="3" y="43"/>
                    <a:pt x="0" y="33"/>
                  </a:cubicBezTo>
                  <a:cubicBezTo>
                    <a:pt x="1" y="27"/>
                    <a:pt x="2" y="21"/>
                    <a:pt x="3" y="15"/>
                  </a:cubicBezTo>
                  <a:cubicBezTo>
                    <a:pt x="4" y="12"/>
                    <a:pt x="3" y="4"/>
                    <a:pt x="6" y="6"/>
                  </a:cubicBezTo>
                  <a:cubicBezTo>
                    <a:pt x="12" y="10"/>
                    <a:pt x="18" y="24"/>
                    <a:pt x="18" y="24"/>
                  </a:cubicBezTo>
                  <a:cubicBezTo>
                    <a:pt x="17" y="32"/>
                    <a:pt x="4" y="78"/>
                    <a:pt x="18" y="57"/>
                  </a:cubicBezTo>
                  <a:cubicBezTo>
                    <a:pt x="15" y="36"/>
                    <a:pt x="8" y="28"/>
                    <a:pt x="12" y="9"/>
                  </a:cubicBezTo>
                  <a:cubicBezTo>
                    <a:pt x="38" y="15"/>
                    <a:pt x="31" y="47"/>
                    <a:pt x="12" y="60"/>
                  </a:cubicBezTo>
                  <a:cubicBezTo>
                    <a:pt x="17" y="82"/>
                    <a:pt x="12" y="67"/>
                    <a:pt x="27" y="57"/>
                  </a:cubicBezTo>
                  <a:cubicBezTo>
                    <a:pt x="28" y="49"/>
                    <a:pt x="27" y="40"/>
                    <a:pt x="30" y="33"/>
                  </a:cubicBezTo>
                  <a:cubicBezTo>
                    <a:pt x="31" y="30"/>
                    <a:pt x="38" y="33"/>
                    <a:pt x="39" y="30"/>
                  </a:cubicBezTo>
                  <a:cubicBezTo>
                    <a:pt x="43" y="23"/>
                    <a:pt x="30" y="17"/>
                    <a:pt x="27" y="15"/>
                  </a:cubicBezTo>
                  <a:cubicBezTo>
                    <a:pt x="20" y="5"/>
                    <a:pt x="16" y="7"/>
                    <a:pt x="9"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7" name="Freeform 887"/>
            <p:cNvSpPr>
              <a:spLocks/>
            </p:cNvSpPr>
            <p:nvPr/>
          </p:nvSpPr>
          <p:spPr bwMode="auto">
            <a:xfrm>
              <a:off x="4364796" y="747283"/>
              <a:ext cx="227317" cy="190283"/>
            </a:xfrm>
            <a:custGeom>
              <a:avLst/>
              <a:gdLst>
                <a:gd name="T0" fmla="*/ 0 w 54"/>
                <a:gd name="T1" fmla="*/ 54 h 54"/>
                <a:gd name="T2" fmla="*/ 21 w 54"/>
                <a:gd name="T3" fmla="*/ 36 h 54"/>
                <a:gd name="T4" fmla="*/ 54 w 54"/>
                <a:gd name="T5" fmla="*/ 0 h 54"/>
              </a:gdLst>
              <a:ahLst/>
              <a:cxnLst>
                <a:cxn ang="0">
                  <a:pos x="T0" y="T1"/>
                </a:cxn>
                <a:cxn ang="0">
                  <a:pos x="T2" y="T3"/>
                </a:cxn>
                <a:cxn ang="0">
                  <a:pos x="T4" y="T5"/>
                </a:cxn>
              </a:cxnLst>
              <a:rect l="0" t="0" r="r" b="b"/>
              <a:pathLst>
                <a:path w="54" h="54">
                  <a:moveTo>
                    <a:pt x="0" y="54"/>
                  </a:moveTo>
                  <a:cubicBezTo>
                    <a:pt x="4" y="42"/>
                    <a:pt x="9" y="40"/>
                    <a:pt x="21" y="36"/>
                  </a:cubicBezTo>
                  <a:cubicBezTo>
                    <a:pt x="32" y="25"/>
                    <a:pt x="54" y="18"/>
                    <a:pt x="54" y="0"/>
                  </a:cubicBezTo>
                </a:path>
              </a:pathLst>
            </a:custGeom>
            <a:noFill/>
            <a:ln w="12700" cap="flat" cmpd="sng">
              <a:solidFill>
                <a:srgbClr val="267B0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8" name="Freeform 888"/>
            <p:cNvSpPr>
              <a:spLocks/>
            </p:cNvSpPr>
            <p:nvPr/>
          </p:nvSpPr>
          <p:spPr bwMode="auto">
            <a:xfrm>
              <a:off x="4570341" y="680427"/>
              <a:ext cx="130497" cy="112761"/>
            </a:xfrm>
            <a:custGeom>
              <a:avLst/>
              <a:gdLst>
                <a:gd name="T0" fmla="*/ 8 w 31"/>
                <a:gd name="T1" fmla="*/ 6 h 32"/>
                <a:gd name="T2" fmla="*/ 23 w 31"/>
                <a:gd name="T3" fmla="*/ 27 h 32"/>
                <a:gd name="T4" fmla="*/ 26 w 31"/>
                <a:gd name="T5" fmla="*/ 0 h 32"/>
                <a:gd name="T6" fmla="*/ 8 w 31"/>
                <a:gd name="T7" fmla="*/ 6 h 32"/>
              </a:gdLst>
              <a:ahLst/>
              <a:cxnLst>
                <a:cxn ang="0">
                  <a:pos x="T0" y="T1"/>
                </a:cxn>
                <a:cxn ang="0">
                  <a:pos x="T2" y="T3"/>
                </a:cxn>
                <a:cxn ang="0">
                  <a:pos x="T4" y="T5"/>
                </a:cxn>
                <a:cxn ang="0">
                  <a:pos x="T6" y="T7"/>
                </a:cxn>
              </a:cxnLst>
              <a:rect l="0" t="0" r="r" b="b"/>
              <a:pathLst>
                <a:path w="31" h="32">
                  <a:moveTo>
                    <a:pt x="8" y="6"/>
                  </a:moveTo>
                  <a:cubicBezTo>
                    <a:pt x="1" y="27"/>
                    <a:pt x="0" y="32"/>
                    <a:pt x="23" y="27"/>
                  </a:cubicBezTo>
                  <a:cubicBezTo>
                    <a:pt x="30" y="6"/>
                    <a:pt x="31" y="15"/>
                    <a:pt x="26" y="0"/>
                  </a:cubicBezTo>
                  <a:cubicBezTo>
                    <a:pt x="21" y="2"/>
                    <a:pt x="8" y="12"/>
                    <a:pt x="8" y="6"/>
                  </a:cubicBez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0" name="Freeform 860"/>
            <p:cNvSpPr>
              <a:spLocks/>
            </p:cNvSpPr>
            <p:nvPr/>
          </p:nvSpPr>
          <p:spPr bwMode="auto">
            <a:xfrm>
              <a:off x="4310159" y="761474"/>
              <a:ext cx="67352" cy="535614"/>
            </a:xfrm>
            <a:custGeom>
              <a:avLst/>
              <a:gdLst>
                <a:gd name="T0" fmla="*/ 16 w 16"/>
                <a:gd name="T1" fmla="*/ 152 h 152"/>
                <a:gd name="T2" fmla="*/ 16 w 16"/>
                <a:gd name="T3" fmla="*/ 0 h 152"/>
              </a:gdLst>
              <a:ahLst/>
              <a:cxnLst>
                <a:cxn ang="0">
                  <a:pos x="T0" y="T1"/>
                </a:cxn>
                <a:cxn ang="0">
                  <a:pos x="T2" y="T3"/>
                </a:cxn>
              </a:cxnLst>
              <a:rect l="0" t="0" r="r" b="b"/>
              <a:pathLst>
                <a:path w="16" h="152">
                  <a:moveTo>
                    <a:pt x="16" y="152"/>
                  </a:moveTo>
                  <a:cubicBezTo>
                    <a:pt x="0" y="105"/>
                    <a:pt x="16" y="50"/>
                    <a:pt x="16" y="0"/>
                  </a:cubicBezTo>
                </a:path>
              </a:pathLst>
            </a:custGeom>
            <a:noFill/>
            <a:ln w="19050" cap="flat" cmpd="sng">
              <a:solidFill>
                <a:srgbClr val="267B0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 name="6 Rectángulo"/>
            <p:cNvSpPr/>
            <p:nvPr/>
          </p:nvSpPr>
          <p:spPr>
            <a:xfrm>
              <a:off x="4292890" y="3220874"/>
              <a:ext cx="98097" cy="199904"/>
            </a:xfrm>
            <a:prstGeom prst="rect">
              <a:avLst/>
            </a:prstGeom>
            <a:solidFill>
              <a:srgbClr val="66FF33"/>
            </a:solidFill>
            <a:ln w="635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chemeClr val="tx1"/>
                </a:solidFill>
              </a:endParaRPr>
            </a:p>
          </p:txBody>
        </p:sp>
        <p:sp>
          <p:nvSpPr>
            <p:cNvPr id="81" name="Freeform 861"/>
            <p:cNvSpPr>
              <a:spLocks/>
            </p:cNvSpPr>
            <p:nvPr/>
          </p:nvSpPr>
          <p:spPr bwMode="auto">
            <a:xfrm>
              <a:off x="4012849" y="2650215"/>
              <a:ext cx="585130" cy="1790075"/>
            </a:xfrm>
            <a:custGeom>
              <a:avLst/>
              <a:gdLst>
                <a:gd name="T0" fmla="*/ 72 w 139"/>
                <a:gd name="T1" fmla="*/ 508 h 508"/>
                <a:gd name="T2" fmla="*/ 36 w 139"/>
                <a:gd name="T3" fmla="*/ 140 h 508"/>
                <a:gd name="T4" fmla="*/ 20 w 139"/>
                <a:gd name="T5" fmla="*/ 104 h 508"/>
                <a:gd name="T6" fmla="*/ 16 w 139"/>
                <a:gd name="T7" fmla="*/ 52 h 508"/>
                <a:gd name="T8" fmla="*/ 0 w 139"/>
                <a:gd name="T9" fmla="*/ 0 h 508"/>
              </a:gdLst>
              <a:ahLst/>
              <a:cxnLst>
                <a:cxn ang="0">
                  <a:pos x="T0" y="T1"/>
                </a:cxn>
                <a:cxn ang="0">
                  <a:pos x="T2" y="T3"/>
                </a:cxn>
                <a:cxn ang="0">
                  <a:pos x="T4" y="T5"/>
                </a:cxn>
                <a:cxn ang="0">
                  <a:pos x="T6" y="T7"/>
                </a:cxn>
                <a:cxn ang="0">
                  <a:pos x="T8" y="T9"/>
                </a:cxn>
              </a:cxnLst>
              <a:rect l="0" t="0" r="r" b="b"/>
              <a:pathLst>
                <a:path w="139" h="508">
                  <a:moveTo>
                    <a:pt x="72" y="508"/>
                  </a:moveTo>
                  <a:cubicBezTo>
                    <a:pt x="70" y="385"/>
                    <a:pt x="139" y="208"/>
                    <a:pt x="36" y="140"/>
                  </a:cubicBezTo>
                  <a:cubicBezTo>
                    <a:pt x="32" y="127"/>
                    <a:pt x="24" y="117"/>
                    <a:pt x="20" y="104"/>
                  </a:cubicBezTo>
                  <a:cubicBezTo>
                    <a:pt x="19" y="87"/>
                    <a:pt x="19" y="69"/>
                    <a:pt x="16" y="52"/>
                  </a:cubicBezTo>
                  <a:cubicBezTo>
                    <a:pt x="12" y="30"/>
                    <a:pt x="0" y="22"/>
                    <a:pt x="0" y="0"/>
                  </a:cubicBezTo>
                </a:path>
              </a:pathLst>
            </a:custGeom>
            <a:noFill/>
            <a:ln w="19050" cap="flat" cmpd="sng">
              <a:solidFill>
                <a:srgbClr val="267B0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5" name="4 Arco"/>
          <p:cNvSpPr/>
          <p:nvPr/>
        </p:nvSpPr>
        <p:spPr>
          <a:xfrm rot="60000" flipV="1">
            <a:off x="323528" y="2317646"/>
            <a:ext cx="4249737" cy="61833"/>
          </a:xfrm>
          <a:prstGeom prst="arc">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129" name="128 Arco"/>
          <p:cNvSpPr/>
          <p:nvPr/>
        </p:nvSpPr>
        <p:spPr>
          <a:xfrm>
            <a:off x="3885219" y="2399504"/>
            <a:ext cx="2783508" cy="45719"/>
          </a:xfrm>
          <a:prstGeom prst="arc">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9" name="8 Rectángulo redondeado"/>
          <p:cNvSpPr/>
          <p:nvPr/>
        </p:nvSpPr>
        <p:spPr>
          <a:xfrm>
            <a:off x="4108944" y="4912341"/>
            <a:ext cx="1285334" cy="457200"/>
          </a:xfrm>
          <a:prstGeom prst="roundRect">
            <a:avLst/>
          </a:prstGeom>
          <a:solidFill>
            <a:srgbClr val="FF0000"/>
          </a:solidFill>
          <a:ln w="6350">
            <a:solidFill>
              <a:schemeClr val="tx1">
                <a:lumMod val="50000"/>
                <a:lumOff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smtClean="0">
                <a:solidFill>
                  <a:schemeClr val="tx1">
                    <a:lumMod val="75000"/>
                    <a:lumOff val="25000"/>
                  </a:schemeClr>
                </a:solidFill>
              </a:rPr>
              <a:t>Microorganismos beneficiosos para la planta</a:t>
            </a:r>
            <a:endParaRPr lang="es-ES" sz="900" b="1" dirty="0">
              <a:solidFill>
                <a:schemeClr val="tx1">
                  <a:lumMod val="75000"/>
                  <a:lumOff val="25000"/>
                </a:schemeClr>
              </a:solidFill>
            </a:endParaRPr>
          </a:p>
        </p:txBody>
      </p:sp>
      <p:sp>
        <p:nvSpPr>
          <p:cNvPr id="177" name="176 Rectángulo redondeado"/>
          <p:cNvSpPr/>
          <p:nvPr/>
        </p:nvSpPr>
        <p:spPr>
          <a:xfrm>
            <a:off x="5331385" y="2726949"/>
            <a:ext cx="1077587" cy="457200"/>
          </a:xfrm>
          <a:prstGeom prst="roundRect">
            <a:avLst/>
          </a:prstGeom>
          <a:solidFill>
            <a:srgbClr val="FF0000"/>
          </a:solidFill>
          <a:ln w="6350">
            <a:solidFill>
              <a:schemeClr val="tx1">
                <a:lumMod val="50000"/>
                <a:lumOff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lumMod val="75000"/>
                    <a:lumOff val="25000"/>
                  </a:schemeClr>
                </a:solidFill>
              </a:rPr>
              <a:t>Microorganismos patógenos de plantas </a:t>
            </a:r>
          </a:p>
        </p:txBody>
      </p:sp>
      <p:sp>
        <p:nvSpPr>
          <p:cNvPr id="178" name="177 Rectángulo redondeado"/>
          <p:cNvSpPr/>
          <p:nvPr/>
        </p:nvSpPr>
        <p:spPr>
          <a:xfrm>
            <a:off x="2397081" y="3400173"/>
            <a:ext cx="1130345" cy="645221"/>
          </a:xfrm>
          <a:prstGeom prst="roundRect">
            <a:avLst/>
          </a:prstGeom>
          <a:solidFill>
            <a:srgbClr val="FF0000"/>
          </a:solidFill>
          <a:ln w="6350">
            <a:solidFill>
              <a:schemeClr val="tx1">
                <a:lumMod val="50000"/>
                <a:lumOff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smtClean="0">
                <a:solidFill>
                  <a:schemeClr val="tx1">
                    <a:lumMod val="75000"/>
                    <a:lumOff val="25000"/>
                  </a:schemeClr>
                </a:solidFill>
              </a:rPr>
              <a:t>Microorganismos comensales sin efecto directo en los patógenos o la planta</a:t>
            </a:r>
            <a:endParaRPr lang="es-ES" sz="800" b="1" dirty="0">
              <a:solidFill>
                <a:schemeClr val="tx1">
                  <a:lumMod val="75000"/>
                  <a:lumOff val="25000"/>
                </a:schemeClr>
              </a:solidFill>
            </a:endParaRPr>
          </a:p>
        </p:txBody>
      </p:sp>
      <p:cxnSp>
        <p:nvCxnSpPr>
          <p:cNvPr id="11" name="10 Conector recto de flecha"/>
          <p:cNvCxnSpPr/>
          <p:nvPr/>
        </p:nvCxnSpPr>
        <p:spPr>
          <a:xfrm flipH="1">
            <a:off x="3411906" y="2680093"/>
            <a:ext cx="961256" cy="682406"/>
          </a:xfrm>
          <a:prstGeom prst="straightConnector1">
            <a:avLst/>
          </a:prstGeom>
          <a:ln w="9525">
            <a:solidFill>
              <a:srgbClr val="33CC33"/>
            </a:solidFill>
            <a:tailEnd type="stealth"/>
          </a:ln>
        </p:spPr>
        <p:style>
          <a:lnRef idx="1">
            <a:schemeClr val="accent1"/>
          </a:lnRef>
          <a:fillRef idx="0">
            <a:schemeClr val="accent1"/>
          </a:fillRef>
          <a:effectRef idx="0">
            <a:schemeClr val="accent1"/>
          </a:effectRef>
          <a:fontRef idx="minor">
            <a:schemeClr val="tx1"/>
          </a:fontRef>
        </p:style>
      </p:cxnSp>
      <p:cxnSp>
        <p:nvCxnSpPr>
          <p:cNvPr id="180" name="179 Conector recto de flecha"/>
          <p:cNvCxnSpPr/>
          <p:nvPr/>
        </p:nvCxnSpPr>
        <p:spPr>
          <a:xfrm flipV="1">
            <a:off x="4499992" y="2756522"/>
            <a:ext cx="20429" cy="2094479"/>
          </a:xfrm>
          <a:prstGeom prst="straightConnector1">
            <a:avLst/>
          </a:prstGeom>
          <a:ln w="9525">
            <a:solidFill>
              <a:srgbClr val="33CC33"/>
            </a:solidFill>
            <a:tailEnd type="stealth"/>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3437282" y="4115782"/>
            <a:ext cx="749033" cy="775284"/>
          </a:xfrm>
          <a:prstGeom prst="straightConnector1">
            <a:avLst/>
          </a:prstGeom>
          <a:ln w="9525">
            <a:solidFill>
              <a:srgbClr val="33CC33"/>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1" name="180 Conector recto de flecha"/>
          <p:cNvCxnSpPr/>
          <p:nvPr/>
        </p:nvCxnSpPr>
        <p:spPr>
          <a:xfrm rot="21480000">
            <a:off x="5222898" y="2557918"/>
            <a:ext cx="237917" cy="86174"/>
          </a:xfrm>
          <a:prstGeom prst="straightConnector1">
            <a:avLst/>
          </a:prstGeom>
          <a:ln w="9525">
            <a:solidFill>
              <a:srgbClr val="33CC33"/>
            </a:solidFill>
            <a:tailEnd type="stealth"/>
          </a:ln>
        </p:spPr>
        <p:style>
          <a:lnRef idx="1">
            <a:schemeClr val="accent1"/>
          </a:lnRef>
          <a:fillRef idx="0">
            <a:schemeClr val="accent1"/>
          </a:fillRef>
          <a:effectRef idx="0">
            <a:schemeClr val="accent1"/>
          </a:effectRef>
          <a:fontRef idx="minor">
            <a:schemeClr val="tx1"/>
          </a:fontRef>
        </p:style>
      </p:cxnSp>
      <p:cxnSp>
        <p:nvCxnSpPr>
          <p:cNvPr id="182" name="181 Conector recto de flecha"/>
          <p:cNvCxnSpPr/>
          <p:nvPr/>
        </p:nvCxnSpPr>
        <p:spPr>
          <a:xfrm flipH="1">
            <a:off x="5445485" y="3393206"/>
            <a:ext cx="734547" cy="1489394"/>
          </a:xfrm>
          <a:prstGeom prst="straightConnector1">
            <a:avLst/>
          </a:prstGeom>
          <a:ln w="9525">
            <a:solidFill>
              <a:srgbClr val="33CC33"/>
            </a:solidFill>
            <a:tailEnd type="stealth"/>
          </a:ln>
        </p:spPr>
        <p:style>
          <a:lnRef idx="1">
            <a:schemeClr val="accent1"/>
          </a:lnRef>
          <a:fillRef idx="0">
            <a:schemeClr val="accent1"/>
          </a:fillRef>
          <a:effectRef idx="0">
            <a:schemeClr val="accent1"/>
          </a:effectRef>
          <a:fontRef idx="minor">
            <a:schemeClr val="tx1"/>
          </a:fontRef>
        </p:style>
      </p:cxnSp>
      <p:sp>
        <p:nvSpPr>
          <p:cNvPr id="192" name="191 Arco"/>
          <p:cNvSpPr/>
          <p:nvPr/>
        </p:nvSpPr>
        <p:spPr>
          <a:xfrm rot="20113248">
            <a:off x="6301074" y="3065056"/>
            <a:ext cx="302229" cy="182141"/>
          </a:xfrm>
          <a:prstGeom prst="arc">
            <a:avLst>
              <a:gd name="adj1" fmla="val 16332467"/>
              <a:gd name="adj2" fmla="val 10783372"/>
            </a:avLst>
          </a:prstGeom>
          <a:ln w="9525">
            <a:solidFill>
              <a:srgbClr val="F50B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202" name="201 Conector recto"/>
          <p:cNvCxnSpPr/>
          <p:nvPr/>
        </p:nvCxnSpPr>
        <p:spPr>
          <a:xfrm rot="21420000" flipH="1" flipV="1">
            <a:off x="3374322" y="4183830"/>
            <a:ext cx="707616" cy="798788"/>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p:nvPr/>
        </p:nvCxnSpPr>
        <p:spPr>
          <a:xfrm flipH="1">
            <a:off x="5458577" y="3459808"/>
            <a:ext cx="805735" cy="1625099"/>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sp>
        <p:nvSpPr>
          <p:cNvPr id="236" name="235 Flecha derecha"/>
          <p:cNvSpPr/>
          <p:nvPr/>
        </p:nvSpPr>
        <p:spPr>
          <a:xfrm rot="7569240">
            <a:off x="4261049" y="2772894"/>
            <a:ext cx="259479" cy="5830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7" name="236 CuadroTexto"/>
          <p:cNvSpPr txBox="1"/>
          <p:nvPr/>
        </p:nvSpPr>
        <p:spPr>
          <a:xfrm>
            <a:off x="4013122" y="2858304"/>
            <a:ext cx="591829" cy="215444"/>
          </a:xfrm>
          <a:prstGeom prst="rect">
            <a:avLst/>
          </a:prstGeom>
          <a:noFill/>
        </p:spPr>
        <p:txBody>
          <a:bodyPr wrap="none" rtlCol="0">
            <a:spAutoFit/>
          </a:bodyPr>
          <a:lstStyle/>
          <a:p>
            <a:r>
              <a:rPr lang="es-ES" sz="800" b="1" dirty="0" smtClean="0">
                <a:solidFill>
                  <a:srgbClr val="0070C0"/>
                </a:solidFill>
              </a:rPr>
              <a:t>Exudados</a:t>
            </a:r>
            <a:endParaRPr lang="es-ES" sz="800" b="1" dirty="0">
              <a:solidFill>
                <a:srgbClr val="0070C0"/>
              </a:solidFill>
            </a:endParaRPr>
          </a:p>
        </p:txBody>
      </p:sp>
      <p:cxnSp>
        <p:nvCxnSpPr>
          <p:cNvPr id="239" name="238 Conector recto de flecha"/>
          <p:cNvCxnSpPr/>
          <p:nvPr/>
        </p:nvCxnSpPr>
        <p:spPr>
          <a:xfrm flipH="1">
            <a:off x="4211960" y="3049658"/>
            <a:ext cx="20082" cy="1790675"/>
          </a:xfrm>
          <a:prstGeom prst="straightConnector1">
            <a:avLst/>
          </a:prstGeom>
          <a:ln w="9525">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247" name="246 Conector recto de flecha"/>
          <p:cNvCxnSpPr/>
          <p:nvPr/>
        </p:nvCxnSpPr>
        <p:spPr>
          <a:xfrm rot="21540000" flipV="1">
            <a:off x="4885799" y="3818813"/>
            <a:ext cx="585209" cy="1012732"/>
          </a:xfrm>
          <a:prstGeom prst="straightConnector1">
            <a:avLst/>
          </a:prstGeom>
          <a:ln w="9525">
            <a:solidFill>
              <a:srgbClr val="7030A0"/>
            </a:solidFill>
            <a:tailEnd type="stealth"/>
          </a:ln>
        </p:spPr>
        <p:style>
          <a:lnRef idx="1">
            <a:schemeClr val="accent1"/>
          </a:lnRef>
          <a:fillRef idx="0">
            <a:schemeClr val="accent1"/>
          </a:fillRef>
          <a:effectRef idx="0">
            <a:schemeClr val="accent1"/>
          </a:effectRef>
          <a:fontRef idx="minor">
            <a:schemeClr val="tx1"/>
          </a:fontRef>
        </p:style>
      </p:cxnSp>
      <p:sp>
        <p:nvSpPr>
          <p:cNvPr id="248" name="247 CuadroTexto"/>
          <p:cNvSpPr txBox="1"/>
          <p:nvPr/>
        </p:nvSpPr>
        <p:spPr>
          <a:xfrm>
            <a:off x="4788024" y="4190747"/>
            <a:ext cx="967208" cy="523220"/>
          </a:xfrm>
          <a:prstGeom prst="rect">
            <a:avLst/>
          </a:prstGeom>
          <a:noFill/>
        </p:spPr>
        <p:txBody>
          <a:bodyPr wrap="square" rtlCol="0">
            <a:spAutoFit/>
          </a:bodyPr>
          <a:lstStyle/>
          <a:p>
            <a:r>
              <a:rPr lang="es-ES" sz="700" dirty="0" smtClean="0">
                <a:solidFill>
                  <a:srgbClr val="7030A0"/>
                </a:solidFill>
              </a:rPr>
              <a:t>Producción de compuestos inhibidores del patógeno</a:t>
            </a:r>
            <a:endParaRPr lang="es-ES" sz="700" dirty="0">
              <a:solidFill>
                <a:srgbClr val="7030A0"/>
              </a:solidFill>
            </a:endParaRPr>
          </a:p>
        </p:txBody>
      </p:sp>
      <p:cxnSp>
        <p:nvCxnSpPr>
          <p:cNvPr id="252" name="251 Conector recto"/>
          <p:cNvCxnSpPr/>
          <p:nvPr/>
        </p:nvCxnSpPr>
        <p:spPr>
          <a:xfrm>
            <a:off x="5633935" y="3262271"/>
            <a:ext cx="4576" cy="310745"/>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sp>
        <p:nvSpPr>
          <p:cNvPr id="256" name="255 Rectángulo redondeado"/>
          <p:cNvSpPr/>
          <p:nvPr/>
        </p:nvSpPr>
        <p:spPr>
          <a:xfrm>
            <a:off x="3303885" y="1548576"/>
            <a:ext cx="1118093" cy="457200"/>
          </a:xfrm>
          <a:prstGeom prst="roundRect">
            <a:avLst/>
          </a:prstGeom>
          <a:solidFill>
            <a:srgbClr val="FF0000"/>
          </a:solidFill>
          <a:ln w="6350">
            <a:solidFill>
              <a:schemeClr val="tx1">
                <a:lumMod val="50000"/>
                <a:lumOff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smtClean="0">
                <a:solidFill>
                  <a:schemeClr val="tx1">
                    <a:lumMod val="75000"/>
                    <a:lumOff val="25000"/>
                  </a:schemeClr>
                </a:solidFill>
              </a:rPr>
              <a:t>Microorganismos patógenos de plantas </a:t>
            </a:r>
          </a:p>
        </p:txBody>
      </p:sp>
      <p:grpSp>
        <p:nvGrpSpPr>
          <p:cNvPr id="277" name="276 Grupo"/>
          <p:cNvGrpSpPr/>
          <p:nvPr/>
        </p:nvGrpSpPr>
        <p:grpSpPr>
          <a:xfrm>
            <a:off x="5030090" y="2608085"/>
            <a:ext cx="133015" cy="132617"/>
            <a:chOff x="1393505" y="729426"/>
            <a:chExt cx="263087" cy="262669"/>
          </a:xfrm>
        </p:grpSpPr>
        <p:cxnSp>
          <p:nvCxnSpPr>
            <p:cNvPr id="278" name="277 Conector recto"/>
            <p:cNvCxnSpPr/>
            <p:nvPr/>
          </p:nvCxnSpPr>
          <p:spPr>
            <a:xfrm>
              <a:off x="1526520" y="729426"/>
              <a:ext cx="0" cy="66308"/>
            </a:xfrm>
            <a:prstGeom prst="line">
              <a:avLst/>
            </a:prstGeom>
            <a:ln w="38100">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79" name="278 Conector recto"/>
            <p:cNvCxnSpPr/>
            <p:nvPr/>
          </p:nvCxnSpPr>
          <p:spPr>
            <a:xfrm>
              <a:off x="1526520" y="920627"/>
              <a:ext cx="0" cy="66308"/>
            </a:xfrm>
            <a:prstGeom prst="line">
              <a:avLst/>
            </a:prstGeom>
            <a:ln w="38100">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80" name="279 Conector recto"/>
            <p:cNvCxnSpPr/>
            <p:nvPr/>
          </p:nvCxnSpPr>
          <p:spPr>
            <a:xfrm rot="5400000">
              <a:off x="1430819" y="828889"/>
              <a:ext cx="0" cy="66308"/>
            </a:xfrm>
            <a:prstGeom prst="line">
              <a:avLst/>
            </a:prstGeom>
            <a:ln w="38100">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81" name="280 Conector recto"/>
            <p:cNvCxnSpPr/>
            <p:nvPr/>
          </p:nvCxnSpPr>
          <p:spPr>
            <a:xfrm rot="5400000">
              <a:off x="1623051" y="828889"/>
              <a:ext cx="0" cy="66308"/>
            </a:xfrm>
            <a:prstGeom prst="line">
              <a:avLst/>
            </a:prstGeom>
            <a:ln w="38100">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82" name="281 Conector recto"/>
            <p:cNvCxnSpPr/>
            <p:nvPr/>
          </p:nvCxnSpPr>
          <p:spPr>
            <a:xfrm flipV="1">
              <a:off x="1563522" y="729426"/>
              <a:ext cx="92683" cy="91429"/>
            </a:xfrm>
            <a:prstGeom prst="line">
              <a:avLst/>
            </a:prstGeom>
            <a:ln>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83" name="282 Conector recto"/>
            <p:cNvCxnSpPr/>
            <p:nvPr/>
          </p:nvCxnSpPr>
          <p:spPr>
            <a:xfrm flipV="1">
              <a:off x="1393505" y="897640"/>
              <a:ext cx="92683" cy="91429"/>
            </a:xfrm>
            <a:prstGeom prst="line">
              <a:avLst/>
            </a:prstGeom>
            <a:ln>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84" name="283 Conector recto"/>
            <p:cNvCxnSpPr/>
            <p:nvPr/>
          </p:nvCxnSpPr>
          <p:spPr>
            <a:xfrm rot="5400000" flipV="1">
              <a:off x="1564536" y="900039"/>
              <a:ext cx="92683" cy="91429"/>
            </a:xfrm>
            <a:prstGeom prst="line">
              <a:avLst/>
            </a:prstGeom>
            <a:ln>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85" name="284 Conector recto"/>
            <p:cNvCxnSpPr/>
            <p:nvPr/>
          </p:nvCxnSpPr>
          <p:spPr>
            <a:xfrm rot="5400000" flipV="1">
              <a:off x="1394132" y="734097"/>
              <a:ext cx="92683" cy="91429"/>
            </a:xfrm>
            <a:prstGeom prst="line">
              <a:avLst/>
            </a:prstGeom>
            <a:ln>
              <a:solidFill>
                <a:srgbClr val="F66400"/>
              </a:solidFill>
            </a:ln>
          </p:spPr>
          <p:style>
            <a:lnRef idx="1">
              <a:schemeClr val="accent1"/>
            </a:lnRef>
            <a:fillRef idx="0">
              <a:schemeClr val="accent1"/>
            </a:fillRef>
            <a:effectRef idx="0">
              <a:schemeClr val="accent1"/>
            </a:effectRef>
            <a:fontRef idx="minor">
              <a:schemeClr val="tx1"/>
            </a:fontRef>
          </p:style>
        </p:cxnSp>
      </p:grpSp>
      <p:cxnSp>
        <p:nvCxnSpPr>
          <p:cNvPr id="292" name="291 Conector recto de flecha"/>
          <p:cNvCxnSpPr/>
          <p:nvPr/>
        </p:nvCxnSpPr>
        <p:spPr>
          <a:xfrm rot="21420000" flipH="1" flipV="1">
            <a:off x="4899156" y="2877067"/>
            <a:ext cx="565580" cy="832909"/>
          </a:xfrm>
          <a:prstGeom prst="straightConnector1">
            <a:avLst/>
          </a:prstGeom>
          <a:ln w="9525">
            <a:solidFill>
              <a:srgbClr val="7030A0"/>
            </a:solidFill>
            <a:tailEnd type="stealth"/>
          </a:ln>
        </p:spPr>
        <p:style>
          <a:lnRef idx="1">
            <a:schemeClr val="accent1"/>
          </a:lnRef>
          <a:fillRef idx="0">
            <a:schemeClr val="accent1"/>
          </a:fillRef>
          <a:effectRef idx="0">
            <a:schemeClr val="accent1"/>
          </a:effectRef>
          <a:fontRef idx="minor">
            <a:schemeClr val="tx1"/>
          </a:fontRef>
        </p:style>
      </p:cxnSp>
      <p:sp>
        <p:nvSpPr>
          <p:cNvPr id="293" name="292 CuadroTexto"/>
          <p:cNvSpPr txBox="1"/>
          <p:nvPr/>
        </p:nvSpPr>
        <p:spPr>
          <a:xfrm>
            <a:off x="4932040" y="3212976"/>
            <a:ext cx="674384" cy="415498"/>
          </a:xfrm>
          <a:prstGeom prst="rect">
            <a:avLst/>
          </a:prstGeom>
          <a:noFill/>
        </p:spPr>
        <p:txBody>
          <a:bodyPr wrap="square" rtlCol="0">
            <a:spAutoFit/>
          </a:bodyPr>
          <a:lstStyle>
            <a:defPPr>
              <a:defRPr lang="es-ES"/>
            </a:defPPr>
            <a:lvl1pPr>
              <a:defRPr sz="600">
                <a:solidFill>
                  <a:schemeClr val="accent4">
                    <a:lumMod val="75000"/>
                  </a:schemeClr>
                </a:solidFill>
              </a:defRPr>
            </a:lvl1pPr>
          </a:lstStyle>
          <a:p>
            <a:r>
              <a:rPr lang="es-ES" sz="700" dirty="0"/>
              <a:t>Inducción de resistencia</a:t>
            </a:r>
          </a:p>
          <a:p>
            <a:endParaRPr lang="es-ES" sz="700" dirty="0"/>
          </a:p>
        </p:txBody>
      </p:sp>
      <p:cxnSp>
        <p:nvCxnSpPr>
          <p:cNvPr id="294" name="293 Conector recto de flecha"/>
          <p:cNvCxnSpPr/>
          <p:nvPr/>
        </p:nvCxnSpPr>
        <p:spPr>
          <a:xfrm flipV="1">
            <a:off x="4796072" y="2852936"/>
            <a:ext cx="0" cy="2029664"/>
          </a:xfrm>
          <a:prstGeom prst="straightConnector1">
            <a:avLst/>
          </a:prstGeom>
          <a:ln w="9525">
            <a:solidFill>
              <a:srgbClr val="7030A0"/>
            </a:solidFill>
            <a:tailEnd type="stealth"/>
          </a:ln>
        </p:spPr>
        <p:style>
          <a:lnRef idx="1">
            <a:schemeClr val="accent1"/>
          </a:lnRef>
          <a:fillRef idx="0">
            <a:schemeClr val="accent1"/>
          </a:fillRef>
          <a:effectRef idx="0">
            <a:schemeClr val="accent1"/>
          </a:effectRef>
          <a:fontRef idx="minor">
            <a:schemeClr val="tx1"/>
          </a:fontRef>
        </p:style>
      </p:cxnSp>
      <p:sp>
        <p:nvSpPr>
          <p:cNvPr id="296" name="295 CuadroTexto"/>
          <p:cNvSpPr txBox="1"/>
          <p:nvPr/>
        </p:nvSpPr>
        <p:spPr>
          <a:xfrm>
            <a:off x="4520422" y="3841303"/>
            <a:ext cx="745480" cy="307777"/>
          </a:xfrm>
          <a:prstGeom prst="rect">
            <a:avLst/>
          </a:prstGeom>
          <a:noFill/>
        </p:spPr>
        <p:txBody>
          <a:bodyPr wrap="square" rtlCol="0">
            <a:spAutoFit/>
          </a:bodyPr>
          <a:lstStyle/>
          <a:p>
            <a:r>
              <a:rPr lang="es-ES" sz="700" dirty="0" smtClean="0">
                <a:solidFill>
                  <a:schemeClr val="accent4">
                    <a:lumMod val="75000"/>
                  </a:schemeClr>
                </a:solidFill>
              </a:rPr>
              <a:t>Inducción de resistencia</a:t>
            </a:r>
          </a:p>
        </p:txBody>
      </p:sp>
      <p:cxnSp>
        <p:nvCxnSpPr>
          <p:cNvPr id="299" name="298 Conector recto"/>
          <p:cNvCxnSpPr/>
          <p:nvPr/>
        </p:nvCxnSpPr>
        <p:spPr>
          <a:xfrm flipH="1" flipV="1">
            <a:off x="5203100" y="2613550"/>
            <a:ext cx="234881" cy="75816"/>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cxnSp>
        <p:nvCxnSpPr>
          <p:cNvPr id="301" name="300 Conector recto"/>
          <p:cNvCxnSpPr/>
          <p:nvPr/>
        </p:nvCxnSpPr>
        <p:spPr>
          <a:xfrm flipH="1" flipV="1">
            <a:off x="5233077" y="2506083"/>
            <a:ext cx="234881" cy="75816"/>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cxnSp>
        <p:nvCxnSpPr>
          <p:cNvPr id="313" name="312 Conector recto"/>
          <p:cNvCxnSpPr/>
          <p:nvPr/>
        </p:nvCxnSpPr>
        <p:spPr>
          <a:xfrm rot="600000" flipH="1">
            <a:off x="5196782" y="2577537"/>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cxnSp>
        <p:nvCxnSpPr>
          <p:cNvPr id="316" name="315 Conector recto"/>
          <p:cNvCxnSpPr/>
          <p:nvPr/>
        </p:nvCxnSpPr>
        <p:spPr>
          <a:xfrm rot="540000" flipH="1">
            <a:off x="5464141" y="2548673"/>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cxnSp>
        <p:nvCxnSpPr>
          <p:cNvPr id="318" name="317 Conector recto"/>
          <p:cNvCxnSpPr/>
          <p:nvPr/>
        </p:nvCxnSpPr>
        <p:spPr>
          <a:xfrm flipH="1">
            <a:off x="3303885" y="2560748"/>
            <a:ext cx="1083379" cy="76024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3" name="322 Conector recto"/>
          <p:cNvCxnSpPr/>
          <p:nvPr/>
        </p:nvCxnSpPr>
        <p:spPr>
          <a:xfrm rot="18900000" flipH="1">
            <a:off x="3301422" y="3284368"/>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cxnSp>
        <p:nvCxnSpPr>
          <p:cNvPr id="327" name="326 Conector recto"/>
          <p:cNvCxnSpPr/>
          <p:nvPr/>
        </p:nvCxnSpPr>
        <p:spPr>
          <a:xfrm rot="1740000" flipH="1">
            <a:off x="6301277" y="3183484"/>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sp>
        <p:nvSpPr>
          <p:cNvPr id="328" name="327 Arco"/>
          <p:cNvSpPr/>
          <p:nvPr/>
        </p:nvSpPr>
        <p:spPr>
          <a:xfrm rot="12184775" flipH="1">
            <a:off x="6287481" y="2607884"/>
            <a:ext cx="321002" cy="182141"/>
          </a:xfrm>
          <a:prstGeom prst="arc">
            <a:avLst>
              <a:gd name="adj1" fmla="val 16332467"/>
              <a:gd name="adj2" fmla="val 10783372"/>
            </a:avLst>
          </a:prstGeom>
          <a:ln w="9525">
            <a:solidFill>
              <a:srgbClr val="33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330" name="329 Conector recto de flecha"/>
          <p:cNvCxnSpPr>
            <a:stCxn id="328" idx="2"/>
          </p:cNvCxnSpPr>
          <p:nvPr/>
        </p:nvCxnSpPr>
        <p:spPr>
          <a:xfrm flipH="1">
            <a:off x="6261905" y="2635325"/>
            <a:ext cx="38732" cy="51576"/>
          </a:xfrm>
          <a:prstGeom prst="straightConnector1">
            <a:avLst/>
          </a:prstGeom>
          <a:ln w="9525">
            <a:solidFill>
              <a:srgbClr val="33CC33"/>
            </a:solidFill>
            <a:tailEnd type="stealth"/>
          </a:ln>
        </p:spPr>
        <p:style>
          <a:lnRef idx="1">
            <a:schemeClr val="accent1"/>
          </a:lnRef>
          <a:fillRef idx="0">
            <a:schemeClr val="accent1"/>
          </a:fillRef>
          <a:effectRef idx="0">
            <a:schemeClr val="accent1"/>
          </a:effectRef>
          <a:fontRef idx="minor">
            <a:schemeClr val="tx1"/>
          </a:fontRef>
        </p:style>
      </p:cxnSp>
      <p:cxnSp>
        <p:nvCxnSpPr>
          <p:cNvPr id="341" name="340 Conector recto"/>
          <p:cNvCxnSpPr/>
          <p:nvPr/>
        </p:nvCxnSpPr>
        <p:spPr>
          <a:xfrm rot="2040000" flipH="1">
            <a:off x="3350836" y="4171252"/>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cxnSp>
        <p:nvCxnSpPr>
          <p:cNvPr id="342" name="341 Conector recto"/>
          <p:cNvCxnSpPr/>
          <p:nvPr/>
        </p:nvCxnSpPr>
        <p:spPr>
          <a:xfrm rot="2040000" flipH="1">
            <a:off x="4093584" y="4923557"/>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cxnSp>
        <p:nvCxnSpPr>
          <p:cNvPr id="361" name="360 Conector recto"/>
          <p:cNvCxnSpPr/>
          <p:nvPr/>
        </p:nvCxnSpPr>
        <p:spPr>
          <a:xfrm rot="4800000" flipH="1">
            <a:off x="5632996" y="3230647"/>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sp>
        <p:nvSpPr>
          <p:cNvPr id="388" name="387 Rectángulo"/>
          <p:cNvSpPr/>
          <p:nvPr/>
        </p:nvSpPr>
        <p:spPr>
          <a:xfrm>
            <a:off x="4360138" y="475229"/>
            <a:ext cx="1030318" cy="2035547"/>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90" name="389 Conector recto"/>
          <p:cNvCxnSpPr/>
          <p:nvPr/>
        </p:nvCxnSpPr>
        <p:spPr>
          <a:xfrm rot="6540000" flipH="1">
            <a:off x="5404135" y="5137541"/>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cxnSp>
        <p:nvCxnSpPr>
          <p:cNvPr id="391" name="390 Conector recto"/>
          <p:cNvCxnSpPr/>
          <p:nvPr/>
        </p:nvCxnSpPr>
        <p:spPr>
          <a:xfrm rot="6420000" flipH="1">
            <a:off x="6262676" y="3424434"/>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grpSp>
        <p:nvGrpSpPr>
          <p:cNvPr id="403" name="402 Grupo"/>
          <p:cNvGrpSpPr/>
          <p:nvPr/>
        </p:nvGrpSpPr>
        <p:grpSpPr>
          <a:xfrm>
            <a:off x="5259061" y="5330656"/>
            <a:ext cx="302229" cy="195142"/>
            <a:chOff x="4364418" y="4803240"/>
            <a:chExt cx="302229" cy="195142"/>
          </a:xfrm>
        </p:grpSpPr>
        <p:sp>
          <p:nvSpPr>
            <p:cNvPr id="394" name="393 Arco"/>
            <p:cNvSpPr/>
            <p:nvPr/>
          </p:nvSpPr>
          <p:spPr>
            <a:xfrm rot="20113248">
              <a:off x="4364418" y="4803240"/>
              <a:ext cx="302229" cy="182141"/>
            </a:xfrm>
            <a:prstGeom prst="arc">
              <a:avLst>
                <a:gd name="adj1" fmla="val 16332467"/>
                <a:gd name="adj2" fmla="val 10783372"/>
              </a:avLst>
            </a:prstGeom>
            <a:ln w="9525">
              <a:solidFill>
                <a:srgbClr val="F50B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395" name="394 Conector recto"/>
            <p:cNvCxnSpPr/>
            <p:nvPr/>
          </p:nvCxnSpPr>
          <p:spPr>
            <a:xfrm rot="1740000" flipH="1">
              <a:off x="4373698" y="4926382"/>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grpSp>
      <p:grpSp>
        <p:nvGrpSpPr>
          <p:cNvPr id="399" name="398 Grupo"/>
          <p:cNvGrpSpPr/>
          <p:nvPr/>
        </p:nvGrpSpPr>
        <p:grpSpPr>
          <a:xfrm rot="11514612">
            <a:off x="3877903" y="5349490"/>
            <a:ext cx="346578" cy="182141"/>
            <a:chOff x="3077203" y="4711514"/>
            <a:chExt cx="346578" cy="182141"/>
          </a:xfrm>
        </p:grpSpPr>
        <p:sp>
          <p:nvSpPr>
            <p:cNvPr id="396" name="395 Arco"/>
            <p:cNvSpPr/>
            <p:nvPr/>
          </p:nvSpPr>
          <p:spPr>
            <a:xfrm rot="12184775" flipH="1">
              <a:off x="3102779" y="4711514"/>
              <a:ext cx="321002" cy="182141"/>
            </a:xfrm>
            <a:prstGeom prst="arc">
              <a:avLst>
                <a:gd name="adj1" fmla="val 16332467"/>
                <a:gd name="adj2" fmla="val 10783372"/>
              </a:avLst>
            </a:prstGeom>
            <a:ln w="9525">
              <a:solidFill>
                <a:srgbClr val="33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397" name="396 Conector recto de flecha"/>
            <p:cNvCxnSpPr>
              <a:stCxn id="396" idx="2"/>
            </p:cNvCxnSpPr>
            <p:nvPr/>
          </p:nvCxnSpPr>
          <p:spPr>
            <a:xfrm flipH="1">
              <a:off x="3077203" y="4738955"/>
              <a:ext cx="38732" cy="51576"/>
            </a:xfrm>
            <a:prstGeom prst="straightConnector1">
              <a:avLst/>
            </a:prstGeom>
            <a:ln w="9525">
              <a:solidFill>
                <a:srgbClr val="33CC33"/>
              </a:solidFill>
              <a:tailEnd type="stealth"/>
            </a:ln>
          </p:spPr>
          <p:style>
            <a:lnRef idx="1">
              <a:schemeClr val="accent1"/>
            </a:lnRef>
            <a:fillRef idx="0">
              <a:schemeClr val="accent1"/>
            </a:fillRef>
            <a:effectRef idx="0">
              <a:schemeClr val="accent1"/>
            </a:effectRef>
            <a:fontRef idx="minor">
              <a:schemeClr val="tx1"/>
            </a:fontRef>
          </p:style>
        </p:cxnSp>
      </p:grpSp>
      <p:grpSp>
        <p:nvGrpSpPr>
          <p:cNvPr id="400" name="399 Grupo"/>
          <p:cNvGrpSpPr/>
          <p:nvPr/>
        </p:nvGrpSpPr>
        <p:grpSpPr>
          <a:xfrm rot="16668052">
            <a:off x="2223714" y="3281811"/>
            <a:ext cx="346578" cy="182141"/>
            <a:chOff x="3077203" y="4711514"/>
            <a:chExt cx="346578" cy="182141"/>
          </a:xfrm>
        </p:grpSpPr>
        <p:sp>
          <p:nvSpPr>
            <p:cNvPr id="401" name="400 Arco"/>
            <p:cNvSpPr/>
            <p:nvPr/>
          </p:nvSpPr>
          <p:spPr>
            <a:xfrm rot="12184775" flipH="1">
              <a:off x="3102779" y="4711514"/>
              <a:ext cx="321002" cy="182141"/>
            </a:xfrm>
            <a:prstGeom prst="arc">
              <a:avLst>
                <a:gd name="adj1" fmla="val 16332467"/>
                <a:gd name="adj2" fmla="val 10783372"/>
              </a:avLst>
            </a:prstGeom>
            <a:ln w="9525">
              <a:solidFill>
                <a:srgbClr val="33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402" name="401 Conector recto de flecha"/>
            <p:cNvCxnSpPr>
              <a:stCxn id="401" idx="2"/>
            </p:cNvCxnSpPr>
            <p:nvPr/>
          </p:nvCxnSpPr>
          <p:spPr>
            <a:xfrm flipH="1">
              <a:off x="3077203" y="4738955"/>
              <a:ext cx="38732" cy="51576"/>
            </a:xfrm>
            <a:prstGeom prst="straightConnector1">
              <a:avLst/>
            </a:prstGeom>
            <a:ln w="9525">
              <a:solidFill>
                <a:srgbClr val="33CC33"/>
              </a:solidFill>
              <a:tailEnd type="stealth"/>
            </a:ln>
          </p:spPr>
          <p:style>
            <a:lnRef idx="1">
              <a:schemeClr val="accent1"/>
            </a:lnRef>
            <a:fillRef idx="0">
              <a:schemeClr val="accent1"/>
            </a:fillRef>
            <a:effectRef idx="0">
              <a:schemeClr val="accent1"/>
            </a:effectRef>
            <a:fontRef idx="minor">
              <a:schemeClr val="tx1"/>
            </a:fontRef>
          </p:style>
        </p:cxnSp>
      </p:grpSp>
      <p:grpSp>
        <p:nvGrpSpPr>
          <p:cNvPr id="404" name="403 Grupo"/>
          <p:cNvGrpSpPr/>
          <p:nvPr/>
        </p:nvGrpSpPr>
        <p:grpSpPr>
          <a:xfrm rot="6573015">
            <a:off x="2169648" y="3920395"/>
            <a:ext cx="302229" cy="195142"/>
            <a:chOff x="4364418" y="4803240"/>
            <a:chExt cx="302229" cy="195142"/>
          </a:xfrm>
        </p:grpSpPr>
        <p:sp>
          <p:nvSpPr>
            <p:cNvPr id="405" name="404 Arco"/>
            <p:cNvSpPr/>
            <p:nvPr/>
          </p:nvSpPr>
          <p:spPr>
            <a:xfrm rot="20113248">
              <a:off x="4364418" y="4803240"/>
              <a:ext cx="302229" cy="182141"/>
            </a:xfrm>
            <a:prstGeom prst="arc">
              <a:avLst>
                <a:gd name="adj1" fmla="val 16332467"/>
                <a:gd name="adj2" fmla="val 10783372"/>
              </a:avLst>
            </a:prstGeom>
            <a:ln w="9525">
              <a:solidFill>
                <a:srgbClr val="F50B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406" name="405 Conector recto"/>
            <p:cNvCxnSpPr/>
            <p:nvPr/>
          </p:nvCxnSpPr>
          <p:spPr>
            <a:xfrm rot="1740000" flipH="1">
              <a:off x="4373698" y="4926382"/>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grpSp>
      <p:grpSp>
        <p:nvGrpSpPr>
          <p:cNvPr id="23" name="22 Grupo"/>
          <p:cNvGrpSpPr/>
          <p:nvPr/>
        </p:nvGrpSpPr>
        <p:grpSpPr>
          <a:xfrm>
            <a:off x="5509534" y="3580450"/>
            <a:ext cx="233645" cy="290179"/>
            <a:chOff x="5509534" y="3580450"/>
            <a:chExt cx="233645" cy="290179"/>
          </a:xfrm>
        </p:grpSpPr>
        <p:sp>
          <p:nvSpPr>
            <p:cNvPr id="249" name="248 Estrella de 7 puntas"/>
            <p:cNvSpPr/>
            <p:nvPr/>
          </p:nvSpPr>
          <p:spPr>
            <a:xfrm>
              <a:off x="5523425" y="3629713"/>
              <a:ext cx="36000" cy="36000"/>
            </a:xfrm>
            <a:prstGeom prst="star7">
              <a:avLst/>
            </a:prstGeom>
            <a:solidFill>
              <a:srgbClr val="CC99FF"/>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0" name="249 Explosión 1"/>
            <p:cNvSpPr/>
            <p:nvPr/>
          </p:nvSpPr>
          <p:spPr>
            <a:xfrm>
              <a:off x="5587144" y="3689369"/>
              <a:ext cx="45719" cy="45719"/>
            </a:xfrm>
            <a:prstGeom prst="irregularSeal1">
              <a:avLst/>
            </a:prstGeom>
            <a:solidFill>
              <a:srgbClr val="7030A0"/>
            </a:solidFill>
            <a:ln w="31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1" name="250 Estrella de 5 puntas"/>
            <p:cNvSpPr/>
            <p:nvPr/>
          </p:nvSpPr>
          <p:spPr>
            <a:xfrm>
              <a:off x="5705314" y="3629713"/>
              <a:ext cx="36000" cy="36000"/>
            </a:xfrm>
            <a:prstGeom prst="star5">
              <a:avLst/>
            </a:prstGeom>
            <a:solidFill>
              <a:srgbClr val="CC99FF"/>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7" name="376 Estrella de 7 puntas"/>
            <p:cNvSpPr/>
            <p:nvPr/>
          </p:nvSpPr>
          <p:spPr>
            <a:xfrm>
              <a:off x="5525290" y="3735088"/>
              <a:ext cx="36000" cy="36000"/>
            </a:xfrm>
            <a:prstGeom prst="star7">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8" name="377 Explosión 1"/>
            <p:cNvSpPr/>
            <p:nvPr/>
          </p:nvSpPr>
          <p:spPr>
            <a:xfrm>
              <a:off x="5589009" y="3794744"/>
              <a:ext cx="45719" cy="45719"/>
            </a:xfrm>
            <a:prstGeom prst="irregularSeal1">
              <a:avLst/>
            </a:prstGeom>
            <a:solidFill>
              <a:schemeClr val="bg2">
                <a:lumMod val="7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9" name="378 Estrella de 5 puntas"/>
            <p:cNvSpPr/>
            <p:nvPr/>
          </p:nvSpPr>
          <p:spPr>
            <a:xfrm>
              <a:off x="5707179" y="3735088"/>
              <a:ext cx="36000" cy="36000"/>
            </a:xfrm>
            <a:prstGeom prst="star5">
              <a:avLst/>
            </a:prstGeom>
            <a:solidFill>
              <a:srgbClr val="7030A0"/>
            </a:solidFill>
            <a:ln w="31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3" name="382 Sol"/>
            <p:cNvSpPr/>
            <p:nvPr/>
          </p:nvSpPr>
          <p:spPr>
            <a:xfrm>
              <a:off x="5639240" y="3624800"/>
              <a:ext cx="36000" cy="36000"/>
            </a:xfrm>
            <a:prstGeom prst="sun">
              <a:avLst/>
            </a:prstGeom>
            <a:solidFill>
              <a:srgbClr val="CC99FF"/>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4" name="383 Sol"/>
            <p:cNvSpPr/>
            <p:nvPr/>
          </p:nvSpPr>
          <p:spPr>
            <a:xfrm>
              <a:off x="5578950" y="3580450"/>
              <a:ext cx="36000" cy="36000"/>
            </a:xfrm>
            <a:prstGeom prst="sun">
              <a:avLst/>
            </a:prstGeom>
            <a:solidFill>
              <a:srgbClr val="CC99FF"/>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7" name="406 Rayo"/>
            <p:cNvSpPr/>
            <p:nvPr/>
          </p:nvSpPr>
          <p:spPr>
            <a:xfrm>
              <a:off x="5509534" y="3682229"/>
              <a:ext cx="36000" cy="36000"/>
            </a:xfrm>
            <a:prstGeom prst="lightningBolt">
              <a:avLst/>
            </a:prstGeom>
            <a:solidFill>
              <a:srgbClr val="7030A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8" name="407 Rayo"/>
            <p:cNvSpPr/>
            <p:nvPr/>
          </p:nvSpPr>
          <p:spPr>
            <a:xfrm>
              <a:off x="5650626" y="3716038"/>
              <a:ext cx="36000" cy="36000"/>
            </a:xfrm>
            <a:prstGeom prst="lightningBolt">
              <a:avLst/>
            </a:prstGeom>
            <a:solidFill>
              <a:schemeClr val="bg2">
                <a:lumMod val="7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9" name="408 Rayo"/>
            <p:cNvSpPr/>
            <p:nvPr/>
          </p:nvSpPr>
          <p:spPr>
            <a:xfrm>
              <a:off x="5661934" y="3834629"/>
              <a:ext cx="36000" cy="36000"/>
            </a:xfrm>
            <a:prstGeom prst="lightningBolt">
              <a:avLst/>
            </a:prstGeom>
            <a:solidFill>
              <a:srgbClr val="7030A0"/>
            </a:solidFill>
            <a:ln w="31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10" name="409 Rectángulo"/>
          <p:cNvSpPr/>
          <p:nvPr/>
        </p:nvSpPr>
        <p:spPr>
          <a:xfrm>
            <a:off x="4390788" y="2506083"/>
            <a:ext cx="349598" cy="1671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1" name="410 Rectángulo"/>
          <p:cNvSpPr/>
          <p:nvPr/>
        </p:nvSpPr>
        <p:spPr>
          <a:xfrm rot="5400000">
            <a:off x="4610122" y="2540996"/>
            <a:ext cx="371899" cy="311462"/>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2" name="411 Rectángulo"/>
          <p:cNvSpPr/>
          <p:nvPr/>
        </p:nvSpPr>
        <p:spPr>
          <a:xfrm rot="5400000">
            <a:off x="5012892" y="2414019"/>
            <a:ext cx="59832" cy="328306"/>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4" name="273 Grupo"/>
          <p:cNvGrpSpPr/>
          <p:nvPr/>
        </p:nvGrpSpPr>
        <p:grpSpPr>
          <a:xfrm>
            <a:off x="4494361" y="2021905"/>
            <a:ext cx="133015" cy="132617"/>
            <a:chOff x="1393505" y="729426"/>
            <a:chExt cx="263087" cy="262669"/>
          </a:xfrm>
        </p:grpSpPr>
        <p:cxnSp>
          <p:nvCxnSpPr>
            <p:cNvPr id="259" name="258 Conector recto"/>
            <p:cNvCxnSpPr/>
            <p:nvPr/>
          </p:nvCxnSpPr>
          <p:spPr>
            <a:xfrm>
              <a:off x="1526520" y="729426"/>
              <a:ext cx="0" cy="66308"/>
            </a:xfrm>
            <a:prstGeom prst="line">
              <a:avLst/>
            </a:prstGeom>
            <a:ln w="38100">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62" name="261 Conector recto"/>
            <p:cNvCxnSpPr/>
            <p:nvPr/>
          </p:nvCxnSpPr>
          <p:spPr>
            <a:xfrm>
              <a:off x="1526520" y="920627"/>
              <a:ext cx="0" cy="66308"/>
            </a:xfrm>
            <a:prstGeom prst="line">
              <a:avLst/>
            </a:prstGeom>
            <a:ln w="38100">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63" name="262 Conector recto"/>
            <p:cNvCxnSpPr/>
            <p:nvPr/>
          </p:nvCxnSpPr>
          <p:spPr>
            <a:xfrm rot="5400000">
              <a:off x="1430819" y="828889"/>
              <a:ext cx="0" cy="66308"/>
            </a:xfrm>
            <a:prstGeom prst="line">
              <a:avLst/>
            </a:prstGeom>
            <a:ln w="38100">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65" name="264 Conector recto"/>
            <p:cNvCxnSpPr/>
            <p:nvPr/>
          </p:nvCxnSpPr>
          <p:spPr>
            <a:xfrm rot="5400000">
              <a:off x="1623051" y="828889"/>
              <a:ext cx="0" cy="66308"/>
            </a:xfrm>
            <a:prstGeom prst="line">
              <a:avLst/>
            </a:prstGeom>
            <a:ln w="38100">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67" name="266 Conector recto"/>
            <p:cNvCxnSpPr/>
            <p:nvPr/>
          </p:nvCxnSpPr>
          <p:spPr>
            <a:xfrm flipV="1">
              <a:off x="1563522" y="729426"/>
              <a:ext cx="92683" cy="91429"/>
            </a:xfrm>
            <a:prstGeom prst="line">
              <a:avLst/>
            </a:prstGeom>
            <a:ln>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71" name="270 Conector recto"/>
            <p:cNvCxnSpPr/>
            <p:nvPr/>
          </p:nvCxnSpPr>
          <p:spPr>
            <a:xfrm flipV="1">
              <a:off x="1393505" y="897640"/>
              <a:ext cx="92683" cy="91429"/>
            </a:xfrm>
            <a:prstGeom prst="line">
              <a:avLst/>
            </a:prstGeom>
            <a:ln>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72" name="271 Conector recto"/>
            <p:cNvCxnSpPr/>
            <p:nvPr/>
          </p:nvCxnSpPr>
          <p:spPr>
            <a:xfrm rot="5400000" flipV="1">
              <a:off x="1564536" y="900039"/>
              <a:ext cx="92683" cy="91429"/>
            </a:xfrm>
            <a:prstGeom prst="line">
              <a:avLst/>
            </a:prstGeom>
            <a:ln>
              <a:solidFill>
                <a:srgbClr val="F66400"/>
              </a:solidFill>
            </a:ln>
          </p:spPr>
          <p:style>
            <a:lnRef idx="1">
              <a:schemeClr val="accent1"/>
            </a:lnRef>
            <a:fillRef idx="0">
              <a:schemeClr val="accent1"/>
            </a:fillRef>
            <a:effectRef idx="0">
              <a:schemeClr val="accent1"/>
            </a:effectRef>
            <a:fontRef idx="minor">
              <a:schemeClr val="tx1"/>
            </a:fontRef>
          </p:style>
        </p:cxnSp>
        <p:cxnSp>
          <p:nvCxnSpPr>
            <p:cNvPr id="273" name="272 Conector recto"/>
            <p:cNvCxnSpPr/>
            <p:nvPr/>
          </p:nvCxnSpPr>
          <p:spPr>
            <a:xfrm rot="5400000" flipV="1">
              <a:off x="1394132" y="734097"/>
              <a:ext cx="92683" cy="91429"/>
            </a:xfrm>
            <a:prstGeom prst="line">
              <a:avLst/>
            </a:prstGeom>
            <a:ln>
              <a:solidFill>
                <a:srgbClr val="F66400"/>
              </a:solidFill>
            </a:ln>
          </p:spPr>
          <p:style>
            <a:lnRef idx="1">
              <a:schemeClr val="accent1"/>
            </a:lnRef>
            <a:fillRef idx="0">
              <a:schemeClr val="accent1"/>
            </a:fillRef>
            <a:effectRef idx="0">
              <a:schemeClr val="accent1"/>
            </a:effectRef>
            <a:fontRef idx="minor">
              <a:schemeClr val="tx1"/>
            </a:fontRef>
          </p:style>
        </p:cxnSp>
      </p:grpSp>
      <p:grpSp>
        <p:nvGrpSpPr>
          <p:cNvPr id="416" name="415 Grupo"/>
          <p:cNvGrpSpPr/>
          <p:nvPr/>
        </p:nvGrpSpPr>
        <p:grpSpPr>
          <a:xfrm>
            <a:off x="4248794" y="4936291"/>
            <a:ext cx="163034" cy="217080"/>
            <a:chOff x="4494059" y="2283978"/>
            <a:chExt cx="163034" cy="217080"/>
          </a:xfrm>
        </p:grpSpPr>
        <p:grpSp>
          <p:nvGrpSpPr>
            <p:cNvPr id="417" name="416 Grupo"/>
            <p:cNvGrpSpPr/>
            <p:nvPr/>
          </p:nvGrpSpPr>
          <p:grpSpPr>
            <a:xfrm rot="3074754">
              <a:off x="4464126" y="2313911"/>
              <a:ext cx="105586" cy="45719"/>
              <a:chOff x="4464126" y="2313911"/>
              <a:chExt cx="174076" cy="72212"/>
            </a:xfrm>
          </p:grpSpPr>
          <p:sp>
            <p:nvSpPr>
              <p:cNvPr id="420" name="419 Rectángulo"/>
              <p:cNvSpPr/>
              <p:nvPr/>
            </p:nvSpPr>
            <p:spPr>
              <a:xfrm>
                <a:off x="4502130" y="2314017"/>
                <a:ext cx="105888" cy="721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1" name="420 Elipse"/>
              <p:cNvSpPr/>
              <p:nvPr/>
            </p:nvSpPr>
            <p:spPr>
              <a:xfrm>
                <a:off x="4569712" y="2313911"/>
                <a:ext cx="68490" cy="7210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2" name="421 Elipse"/>
              <p:cNvSpPr/>
              <p:nvPr/>
            </p:nvSpPr>
            <p:spPr>
              <a:xfrm>
                <a:off x="4464126" y="2313919"/>
                <a:ext cx="68490" cy="7210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18" name="417 Forma libre"/>
            <p:cNvSpPr/>
            <p:nvPr/>
          </p:nvSpPr>
          <p:spPr>
            <a:xfrm>
              <a:off x="4535921" y="2361721"/>
              <a:ext cx="95794" cy="139337"/>
            </a:xfrm>
            <a:custGeom>
              <a:avLst/>
              <a:gdLst>
                <a:gd name="connsiteX0" fmla="*/ 0 w 95794"/>
                <a:gd name="connsiteY0" fmla="*/ 0 h 139337"/>
                <a:gd name="connsiteX1" fmla="*/ 14514 w 95794"/>
                <a:gd name="connsiteY1" fmla="*/ 52251 h 139337"/>
                <a:gd name="connsiteX2" fmla="*/ 55154 w 95794"/>
                <a:gd name="connsiteY2" fmla="*/ 60960 h 139337"/>
                <a:gd name="connsiteX3" fmla="*/ 49348 w 95794"/>
                <a:gd name="connsiteY3" fmla="*/ 89989 h 139337"/>
                <a:gd name="connsiteX4" fmla="*/ 60960 w 95794"/>
                <a:gd name="connsiteY4" fmla="*/ 130629 h 139337"/>
                <a:gd name="connsiteX5" fmla="*/ 95794 w 95794"/>
                <a:gd name="connsiteY5" fmla="*/ 139337 h 139337"/>
                <a:gd name="connsiteX6" fmla="*/ 95794 w 95794"/>
                <a:gd name="connsiteY6" fmla="*/ 139337 h 13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94" h="139337">
                  <a:moveTo>
                    <a:pt x="0" y="0"/>
                  </a:moveTo>
                  <a:cubicBezTo>
                    <a:pt x="2661" y="21045"/>
                    <a:pt x="5322" y="42091"/>
                    <a:pt x="14514" y="52251"/>
                  </a:cubicBezTo>
                  <a:cubicBezTo>
                    <a:pt x="23706" y="62411"/>
                    <a:pt x="49348" y="54670"/>
                    <a:pt x="55154" y="60960"/>
                  </a:cubicBezTo>
                  <a:cubicBezTo>
                    <a:pt x="60960" y="67250"/>
                    <a:pt x="48380" y="78378"/>
                    <a:pt x="49348" y="89989"/>
                  </a:cubicBezTo>
                  <a:cubicBezTo>
                    <a:pt x="50316" y="101600"/>
                    <a:pt x="53219" y="122404"/>
                    <a:pt x="60960" y="130629"/>
                  </a:cubicBezTo>
                  <a:cubicBezTo>
                    <a:pt x="68701" y="138854"/>
                    <a:pt x="95794" y="139337"/>
                    <a:pt x="95794" y="139337"/>
                  </a:cubicBezTo>
                  <a:lnTo>
                    <a:pt x="95794" y="139337"/>
                  </a:lnTo>
                </a:path>
              </a:pathLst>
            </a:cu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9" name="418 Forma libre"/>
            <p:cNvSpPr/>
            <p:nvPr/>
          </p:nvSpPr>
          <p:spPr>
            <a:xfrm>
              <a:off x="4548777" y="2377440"/>
              <a:ext cx="108316" cy="110309"/>
            </a:xfrm>
            <a:custGeom>
              <a:avLst/>
              <a:gdLst>
                <a:gd name="connsiteX0" fmla="*/ 0 w 108316"/>
                <a:gd name="connsiteY0" fmla="*/ 0 h 110309"/>
                <a:gd name="connsiteX1" fmla="*/ 69669 w 108316"/>
                <a:gd name="connsiteY1" fmla="*/ 26126 h 110309"/>
                <a:gd name="connsiteX2" fmla="*/ 69669 w 108316"/>
                <a:gd name="connsiteY2" fmla="*/ 69669 h 110309"/>
                <a:gd name="connsiteX3" fmla="*/ 104503 w 108316"/>
                <a:gd name="connsiteY3" fmla="*/ 95794 h 110309"/>
                <a:gd name="connsiteX4" fmla="*/ 107406 w 108316"/>
                <a:gd name="connsiteY4" fmla="*/ 110309 h 11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16" h="110309">
                  <a:moveTo>
                    <a:pt x="0" y="0"/>
                  </a:moveTo>
                  <a:cubicBezTo>
                    <a:pt x="29029" y="7257"/>
                    <a:pt x="58058" y="14515"/>
                    <a:pt x="69669" y="26126"/>
                  </a:cubicBezTo>
                  <a:cubicBezTo>
                    <a:pt x="81280" y="37737"/>
                    <a:pt x="63863" y="58058"/>
                    <a:pt x="69669" y="69669"/>
                  </a:cubicBezTo>
                  <a:cubicBezTo>
                    <a:pt x="75475" y="81280"/>
                    <a:pt x="98213" y="89021"/>
                    <a:pt x="104503" y="95794"/>
                  </a:cubicBezTo>
                  <a:cubicBezTo>
                    <a:pt x="110793" y="102567"/>
                    <a:pt x="107406" y="110309"/>
                    <a:pt x="107406" y="110309"/>
                  </a:cubicBezTo>
                </a:path>
              </a:pathLst>
            </a:cu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23" name="422 Grupo"/>
          <p:cNvGrpSpPr/>
          <p:nvPr/>
        </p:nvGrpSpPr>
        <p:grpSpPr>
          <a:xfrm>
            <a:off x="5192166" y="2678220"/>
            <a:ext cx="163034" cy="217080"/>
            <a:chOff x="4494059" y="2283978"/>
            <a:chExt cx="163034" cy="217080"/>
          </a:xfrm>
        </p:grpSpPr>
        <p:grpSp>
          <p:nvGrpSpPr>
            <p:cNvPr id="424" name="423 Grupo"/>
            <p:cNvGrpSpPr/>
            <p:nvPr/>
          </p:nvGrpSpPr>
          <p:grpSpPr>
            <a:xfrm rot="3074754">
              <a:off x="4464126" y="2313911"/>
              <a:ext cx="105586" cy="45719"/>
              <a:chOff x="4464126" y="2313911"/>
              <a:chExt cx="174076" cy="72212"/>
            </a:xfrm>
          </p:grpSpPr>
          <p:sp>
            <p:nvSpPr>
              <p:cNvPr id="427" name="426 Rectángulo"/>
              <p:cNvSpPr/>
              <p:nvPr/>
            </p:nvSpPr>
            <p:spPr>
              <a:xfrm>
                <a:off x="4502130" y="2314017"/>
                <a:ext cx="105888" cy="7210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8" name="427 Elipse"/>
              <p:cNvSpPr/>
              <p:nvPr/>
            </p:nvSpPr>
            <p:spPr>
              <a:xfrm>
                <a:off x="4569712" y="2313911"/>
                <a:ext cx="68490" cy="7210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9" name="428 Elipse"/>
              <p:cNvSpPr/>
              <p:nvPr/>
            </p:nvSpPr>
            <p:spPr>
              <a:xfrm>
                <a:off x="4464126" y="2313919"/>
                <a:ext cx="68490" cy="7210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25" name="424 Forma libre"/>
            <p:cNvSpPr/>
            <p:nvPr/>
          </p:nvSpPr>
          <p:spPr>
            <a:xfrm>
              <a:off x="4535921" y="2361721"/>
              <a:ext cx="95794" cy="139337"/>
            </a:xfrm>
            <a:custGeom>
              <a:avLst/>
              <a:gdLst>
                <a:gd name="connsiteX0" fmla="*/ 0 w 95794"/>
                <a:gd name="connsiteY0" fmla="*/ 0 h 139337"/>
                <a:gd name="connsiteX1" fmla="*/ 14514 w 95794"/>
                <a:gd name="connsiteY1" fmla="*/ 52251 h 139337"/>
                <a:gd name="connsiteX2" fmla="*/ 55154 w 95794"/>
                <a:gd name="connsiteY2" fmla="*/ 60960 h 139337"/>
                <a:gd name="connsiteX3" fmla="*/ 49348 w 95794"/>
                <a:gd name="connsiteY3" fmla="*/ 89989 h 139337"/>
                <a:gd name="connsiteX4" fmla="*/ 60960 w 95794"/>
                <a:gd name="connsiteY4" fmla="*/ 130629 h 139337"/>
                <a:gd name="connsiteX5" fmla="*/ 95794 w 95794"/>
                <a:gd name="connsiteY5" fmla="*/ 139337 h 139337"/>
                <a:gd name="connsiteX6" fmla="*/ 95794 w 95794"/>
                <a:gd name="connsiteY6" fmla="*/ 139337 h 13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94" h="139337">
                  <a:moveTo>
                    <a:pt x="0" y="0"/>
                  </a:moveTo>
                  <a:cubicBezTo>
                    <a:pt x="2661" y="21045"/>
                    <a:pt x="5322" y="42091"/>
                    <a:pt x="14514" y="52251"/>
                  </a:cubicBezTo>
                  <a:cubicBezTo>
                    <a:pt x="23706" y="62411"/>
                    <a:pt x="49348" y="54670"/>
                    <a:pt x="55154" y="60960"/>
                  </a:cubicBezTo>
                  <a:cubicBezTo>
                    <a:pt x="60960" y="67250"/>
                    <a:pt x="48380" y="78378"/>
                    <a:pt x="49348" y="89989"/>
                  </a:cubicBezTo>
                  <a:cubicBezTo>
                    <a:pt x="50316" y="101600"/>
                    <a:pt x="53219" y="122404"/>
                    <a:pt x="60960" y="130629"/>
                  </a:cubicBezTo>
                  <a:cubicBezTo>
                    <a:pt x="68701" y="138854"/>
                    <a:pt x="95794" y="139337"/>
                    <a:pt x="95794" y="139337"/>
                  </a:cubicBezTo>
                  <a:lnTo>
                    <a:pt x="95794" y="139337"/>
                  </a:lnTo>
                </a:path>
              </a:pathLst>
            </a:custGeom>
            <a:no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6" name="425 Forma libre"/>
            <p:cNvSpPr/>
            <p:nvPr/>
          </p:nvSpPr>
          <p:spPr>
            <a:xfrm>
              <a:off x="4548777" y="2377440"/>
              <a:ext cx="108316" cy="110309"/>
            </a:xfrm>
            <a:custGeom>
              <a:avLst/>
              <a:gdLst>
                <a:gd name="connsiteX0" fmla="*/ 0 w 108316"/>
                <a:gd name="connsiteY0" fmla="*/ 0 h 110309"/>
                <a:gd name="connsiteX1" fmla="*/ 69669 w 108316"/>
                <a:gd name="connsiteY1" fmla="*/ 26126 h 110309"/>
                <a:gd name="connsiteX2" fmla="*/ 69669 w 108316"/>
                <a:gd name="connsiteY2" fmla="*/ 69669 h 110309"/>
                <a:gd name="connsiteX3" fmla="*/ 104503 w 108316"/>
                <a:gd name="connsiteY3" fmla="*/ 95794 h 110309"/>
                <a:gd name="connsiteX4" fmla="*/ 107406 w 108316"/>
                <a:gd name="connsiteY4" fmla="*/ 110309 h 11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16" h="110309">
                  <a:moveTo>
                    <a:pt x="0" y="0"/>
                  </a:moveTo>
                  <a:cubicBezTo>
                    <a:pt x="29029" y="7257"/>
                    <a:pt x="58058" y="14515"/>
                    <a:pt x="69669" y="26126"/>
                  </a:cubicBezTo>
                  <a:cubicBezTo>
                    <a:pt x="81280" y="37737"/>
                    <a:pt x="63863" y="58058"/>
                    <a:pt x="69669" y="69669"/>
                  </a:cubicBezTo>
                  <a:cubicBezTo>
                    <a:pt x="75475" y="81280"/>
                    <a:pt x="98213" y="89021"/>
                    <a:pt x="104503" y="95794"/>
                  </a:cubicBezTo>
                  <a:cubicBezTo>
                    <a:pt x="110793" y="102567"/>
                    <a:pt x="107406" y="110309"/>
                    <a:pt x="107406" y="110309"/>
                  </a:cubicBezTo>
                </a:path>
              </a:pathLst>
            </a:custGeom>
            <a:no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30" name="429 Grupo"/>
          <p:cNvGrpSpPr/>
          <p:nvPr/>
        </p:nvGrpSpPr>
        <p:grpSpPr>
          <a:xfrm flipH="1">
            <a:off x="4346473" y="1888344"/>
            <a:ext cx="162000" cy="217080"/>
            <a:chOff x="4494059" y="2283978"/>
            <a:chExt cx="163034" cy="217080"/>
          </a:xfrm>
        </p:grpSpPr>
        <p:grpSp>
          <p:nvGrpSpPr>
            <p:cNvPr id="431" name="430 Grupo"/>
            <p:cNvGrpSpPr/>
            <p:nvPr/>
          </p:nvGrpSpPr>
          <p:grpSpPr>
            <a:xfrm rot="3074754">
              <a:off x="4464126" y="2313911"/>
              <a:ext cx="105586" cy="45719"/>
              <a:chOff x="4464126" y="2313911"/>
              <a:chExt cx="174076" cy="72212"/>
            </a:xfrm>
          </p:grpSpPr>
          <p:sp>
            <p:nvSpPr>
              <p:cNvPr id="434" name="433 Rectángulo"/>
              <p:cNvSpPr/>
              <p:nvPr/>
            </p:nvSpPr>
            <p:spPr>
              <a:xfrm>
                <a:off x="4502130" y="2314017"/>
                <a:ext cx="105888" cy="7210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5" name="434 Elipse"/>
              <p:cNvSpPr/>
              <p:nvPr/>
            </p:nvSpPr>
            <p:spPr>
              <a:xfrm>
                <a:off x="4569712" y="2313911"/>
                <a:ext cx="68490" cy="7210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6" name="435 Elipse"/>
              <p:cNvSpPr/>
              <p:nvPr/>
            </p:nvSpPr>
            <p:spPr>
              <a:xfrm>
                <a:off x="4464126" y="2313919"/>
                <a:ext cx="68490" cy="7210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32" name="431 Forma libre"/>
            <p:cNvSpPr/>
            <p:nvPr/>
          </p:nvSpPr>
          <p:spPr>
            <a:xfrm>
              <a:off x="4535921" y="2361721"/>
              <a:ext cx="95794" cy="139337"/>
            </a:xfrm>
            <a:custGeom>
              <a:avLst/>
              <a:gdLst>
                <a:gd name="connsiteX0" fmla="*/ 0 w 95794"/>
                <a:gd name="connsiteY0" fmla="*/ 0 h 139337"/>
                <a:gd name="connsiteX1" fmla="*/ 14514 w 95794"/>
                <a:gd name="connsiteY1" fmla="*/ 52251 h 139337"/>
                <a:gd name="connsiteX2" fmla="*/ 55154 w 95794"/>
                <a:gd name="connsiteY2" fmla="*/ 60960 h 139337"/>
                <a:gd name="connsiteX3" fmla="*/ 49348 w 95794"/>
                <a:gd name="connsiteY3" fmla="*/ 89989 h 139337"/>
                <a:gd name="connsiteX4" fmla="*/ 60960 w 95794"/>
                <a:gd name="connsiteY4" fmla="*/ 130629 h 139337"/>
                <a:gd name="connsiteX5" fmla="*/ 95794 w 95794"/>
                <a:gd name="connsiteY5" fmla="*/ 139337 h 139337"/>
                <a:gd name="connsiteX6" fmla="*/ 95794 w 95794"/>
                <a:gd name="connsiteY6" fmla="*/ 139337 h 13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94" h="139337">
                  <a:moveTo>
                    <a:pt x="0" y="0"/>
                  </a:moveTo>
                  <a:cubicBezTo>
                    <a:pt x="2661" y="21045"/>
                    <a:pt x="5322" y="42091"/>
                    <a:pt x="14514" y="52251"/>
                  </a:cubicBezTo>
                  <a:cubicBezTo>
                    <a:pt x="23706" y="62411"/>
                    <a:pt x="49348" y="54670"/>
                    <a:pt x="55154" y="60960"/>
                  </a:cubicBezTo>
                  <a:cubicBezTo>
                    <a:pt x="60960" y="67250"/>
                    <a:pt x="48380" y="78378"/>
                    <a:pt x="49348" y="89989"/>
                  </a:cubicBezTo>
                  <a:cubicBezTo>
                    <a:pt x="50316" y="101600"/>
                    <a:pt x="53219" y="122404"/>
                    <a:pt x="60960" y="130629"/>
                  </a:cubicBezTo>
                  <a:cubicBezTo>
                    <a:pt x="68701" y="138854"/>
                    <a:pt x="95794" y="139337"/>
                    <a:pt x="95794" y="139337"/>
                  </a:cubicBezTo>
                  <a:lnTo>
                    <a:pt x="95794" y="139337"/>
                  </a:lnTo>
                </a:path>
              </a:pathLst>
            </a:custGeom>
            <a:no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3" name="432 Forma libre"/>
            <p:cNvSpPr/>
            <p:nvPr/>
          </p:nvSpPr>
          <p:spPr>
            <a:xfrm>
              <a:off x="4548777" y="2377440"/>
              <a:ext cx="108316" cy="110309"/>
            </a:xfrm>
            <a:custGeom>
              <a:avLst/>
              <a:gdLst>
                <a:gd name="connsiteX0" fmla="*/ 0 w 108316"/>
                <a:gd name="connsiteY0" fmla="*/ 0 h 110309"/>
                <a:gd name="connsiteX1" fmla="*/ 69669 w 108316"/>
                <a:gd name="connsiteY1" fmla="*/ 26126 h 110309"/>
                <a:gd name="connsiteX2" fmla="*/ 69669 w 108316"/>
                <a:gd name="connsiteY2" fmla="*/ 69669 h 110309"/>
                <a:gd name="connsiteX3" fmla="*/ 104503 w 108316"/>
                <a:gd name="connsiteY3" fmla="*/ 95794 h 110309"/>
                <a:gd name="connsiteX4" fmla="*/ 107406 w 108316"/>
                <a:gd name="connsiteY4" fmla="*/ 110309 h 11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16" h="110309">
                  <a:moveTo>
                    <a:pt x="0" y="0"/>
                  </a:moveTo>
                  <a:cubicBezTo>
                    <a:pt x="29029" y="7257"/>
                    <a:pt x="58058" y="14515"/>
                    <a:pt x="69669" y="26126"/>
                  </a:cubicBezTo>
                  <a:cubicBezTo>
                    <a:pt x="81280" y="37737"/>
                    <a:pt x="63863" y="58058"/>
                    <a:pt x="69669" y="69669"/>
                  </a:cubicBezTo>
                  <a:cubicBezTo>
                    <a:pt x="75475" y="81280"/>
                    <a:pt x="98213" y="89021"/>
                    <a:pt x="104503" y="95794"/>
                  </a:cubicBezTo>
                  <a:cubicBezTo>
                    <a:pt x="110793" y="102567"/>
                    <a:pt x="107406" y="110309"/>
                    <a:pt x="107406" y="110309"/>
                  </a:cubicBezTo>
                </a:path>
              </a:pathLst>
            </a:custGeom>
            <a:no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4" name="3 Conector recto de flecha"/>
          <p:cNvCxnSpPr/>
          <p:nvPr/>
        </p:nvCxnSpPr>
        <p:spPr>
          <a:xfrm>
            <a:off x="5997107" y="5270892"/>
            <a:ext cx="574428" cy="0"/>
          </a:xfrm>
          <a:prstGeom prst="straightConnector1">
            <a:avLst/>
          </a:prstGeom>
          <a:ln w="9525">
            <a:solidFill>
              <a:srgbClr val="33CC33"/>
            </a:solidFill>
            <a:tailEnd type="stealth"/>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5997107" y="5395488"/>
            <a:ext cx="576064" cy="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cxnSp>
        <p:nvCxnSpPr>
          <p:cNvPr id="219" name="218 Conector recto"/>
          <p:cNvCxnSpPr/>
          <p:nvPr/>
        </p:nvCxnSpPr>
        <p:spPr>
          <a:xfrm rot="21000000" flipH="1">
            <a:off x="6566020" y="5363036"/>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6500311" y="5161363"/>
            <a:ext cx="546945" cy="215444"/>
          </a:xfrm>
          <a:prstGeom prst="rect">
            <a:avLst/>
          </a:prstGeom>
          <a:noFill/>
        </p:spPr>
        <p:txBody>
          <a:bodyPr wrap="none" rtlCol="0">
            <a:spAutoFit/>
          </a:bodyPr>
          <a:lstStyle/>
          <a:p>
            <a:r>
              <a:rPr lang="es-ES" sz="800" dirty="0" smtClean="0">
                <a:solidFill>
                  <a:srgbClr val="00FF00"/>
                </a:solidFill>
              </a:rPr>
              <a:t>Estímulo</a:t>
            </a:r>
            <a:endParaRPr lang="es-ES" sz="800" dirty="0">
              <a:solidFill>
                <a:srgbClr val="00FF00"/>
              </a:solidFill>
            </a:endParaRPr>
          </a:p>
        </p:txBody>
      </p:sp>
      <p:sp>
        <p:nvSpPr>
          <p:cNvPr id="224" name="223 CuadroTexto"/>
          <p:cNvSpPr txBox="1"/>
          <p:nvPr/>
        </p:nvSpPr>
        <p:spPr>
          <a:xfrm>
            <a:off x="6512039" y="5278595"/>
            <a:ext cx="598241" cy="215444"/>
          </a:xfrm>
          <a:prstGeom prst="rect">
            <a:avLst/>
          </a:prstGeom>
          <a:noFill/>
        </p:spPr>
        <p:txBody>
          <a:bodyPr wrap="none" rtlCol="0">
            <a:spAutoFit/>
          </a:bodyPr>
          <a:lstStyle/>
          <a:p>
            <a:r>
              <a:rPr lang="es-ES" sz="800" dirty="0" smtClean="0">
                <a:solidFill>
                  <a:srgbClr val="C00000"/>
                </a:solidFill>
              </a:rPr>
              <a:t>Inhibición</a:t>
            </a:r>
            <a:endParaRPr lang="es-ES" sz="800" dirty="0">
              <a:solidFill>
                <a:srgbClr val="C00000"/>
              </a:solidFill>
            </a:endParaRPr>
          </a:p>
        </p:txBody>
      </p:sp>
      <p:sp>
        <p:nvSpPr>
          <p:cNvPr id="216" name="215 CuadroTexto"/>
          <p:cNvSpPr txBox="1"/>
          <p:nvPr/>
        </p:nvSpPr>
        <p:spPr>
          <a:xfrm>
            <a:off x="4130625" y="4273351"/>
            <a:ext cx="801415" cy="415498"/>
          </a:xfrm>
          <a:prstGeom prst="rect">
            <a:avLst/>
          </a:prstGeom>
          <a:noFill/>
        </p:spPr>
        <p:txBody>
          <a:bodyPr wrap="square" rtlCol="0">
            <a:spAutoFit/>
          </a:bodyPr>
          <a:lstStyle/>
          <a:p>
            <a:pPr algn="ctr"/>
            <a:r>
              <a:rPr lang="es-ES" sz="700" dirty="0" smtClean="0">
                <a:solidFill>
                  <a:srgbClr val="00FF00"/>
                </a:solidFill>
              </a:rPr>
              <a:t>Promoción del crecimiento de la planta</a:t>
            </a:r>
            <a:endParaRPr lang="es-ES" sz="700" dirty="0">
              <a:solidFill>
                <a:srgbClr val="00FF00"/>
              </a:solidFill>
            </a:endParaRPr>
          </a:p>
        </p:txBody>
      </p:sp>
      <p:sp>
        <p:nvSpPr>
          <p:cNvPr id="241" name="240 CuadroTexto"/>
          <p:cNvSpPr txBox="1"/>
          <p:nvPr/>
        </p:nvSpPr>
        <p:spPr>
          <a:xfrm>
            <a:off x="3585550" y="3733582"/>
            <a:ext cx="931286" cy="523220"/>
          </a:xfrm>
          <a:prstGeom prst="rect">
            <a:avLst/>
          </a:prstGeom>
          <a:noFill/>
        </p:spPr>
        <p:txBody>
          <a:bodyPr wrap="square" rtlCol="0">
            <a:spAutoFit/>
          </a:bodyPr>
          <a:lstStyle/>
          <a:p>
            <a:pPr algn="ctr"/>
            <a:r>
              <a:rPr lang="es-ES" sz="700" dirty="0" smtClean="0">
                <a:solidFill>
                  <a:srgbClr val="0070C0"/>
                </a:solidFill>
              </a:rPr>
              <a:t>Selección de microorganismos beneficiosos para la planta</a:t>
            </a:r>
            <a:endParaRPr lang="es-ES" sz="700" dirty="0">
              <a:solidFill>
                <a:srgbClr val="0070C0"/>
              </a:solidFill>
            </a:endParaRPr>
          </a:p>
        </p:txBody>
      </p:sp>
      <p:sp>
        <p:nvSpPr>
          <p:cNvPr id="14" name="13 CuadroTexto"/>
          <p:cNvSpPr txBox="1"/>
          <p:nvPr/>
        </p:nvSpPr>
        <p:spPr>
          <a:xfrm flipH="1">
            <a:off x="4751611" y="3538588"/>
            <a:ext cx="691460" cy="276999"/>
          </a:xfrm>
          <a:prstGeom prst="rect">
            <a:avLst/>
          </a:prstGeom>
          <a:noFill/>
        </p:spPr>
        <p:txBody>
          <a:bodyPr wrap="square" rtlCol="0">
            <a:spAutoFit/>
          </a:bodyPr>
          <a:lstStyle/>
          <a:p>
            <a:pPr algn="just"/>
            <a:r>
              <a:rPr lang="es-ES" sz="1200" dirty="0" err="1" smtClean="0">
                <a:solidFill>
                  <a:srgbClr val="7030A0"/>
                </a:solidFill>
              </a:rPr>
              <a:t>MAMPs</a:t>
            </a:r>
            <a:endParaRPr lang="es-ES" sz="1200" dirty="0">
              <a:solidFill>
                <a:srgbClr val="7030A0"/>
              </a:solidFill>
            </a:endParaRPr>
          </a:p>
        </p:txBody>
      </p:sp>
      <p:sp>
        <p:nvSpPr>
          <p:cNvPr id="227" name="226 CuadroTexto"/>
          <p:cNvSpPr txBox="1"/>
          <p:nvPr/>
        </p:nvSpPr>
        <p:spPr>
          <a:xfrm rot="17804921">
            <a:off x="5472496" y="4207648"/>
            <a:ext cx="931286" cy="200055"/>
          </a:xfrm>
          <a:prstGeom prst="rect">
            <a:avLst/>
          </a:prstGeom>
          <a:noFill/>
        </p:spPr>
        <p:txBody>
          <a:bodyPr wrap="square" rtlCol="0">
            <a:spAutoFit/>
          </a:bodyPr>
          <a:lstStyle/>
          <a:p>
            <a:pPr algn="ctr"/>
            <a:r>
              <a:rPr lang="es-ES" sz="700" dirty="0" err="1" smtClean="0">
                <a:solidFill>
                  <a:srgbClr val="FF0000"/>
                </a:solidFill>
              </a:rPr>
              <a:t>Biocontrol</a:t>
            </a:r>
            <a:endParaRPr lang="es-ES" sz="700" dirty="0">
              <a:solidFill>
                <a:srgbClr val="FF0000"/>
              </a:solidFill>
            </a:endParaRPr>
          </a:p>
        </p:txBody>
      </p:sp>
      <p:sp>
        <p:nvSpPr>
          <p:cNvPr id="228" name="227 CuadroTexto"/>
          <p:cNvSpPr txBox="1"/>
          <p:nvPr/>
        </p:nvSpPr>
        <p:spPr>
          <a:xfrm>
            <a:off x="5368906" y="3278331"/>
            <a:ext cx="931286" cy="200055"/>
          </a:xfrm>
          <a:prstGeom prst="rect">
            <a:avLst/>
          </a:prstGeom>
          <a:noFill/>
        </p:spPr>
        <p:txBody>
          <a:bodyPr wrap="square" rtlCol="0">
            <a:spAutoFit/>
          </a:bodyPr>
          <a:lstStyle/>
          <a:p>
            <a:pPr algn="ctr"/>
            <a:r>
              <a:rPr lang="es-ES" sz="700" dirty="0" err="1" smtClean="0">
                <a:solidFill>
                  <a:srgbClr val="FF0000"/>
                </a:solidFill>
              </a:rPr>
              <a:t>Biocontrol</a:t>
            </a:r>
            <a:endParaRPr lang="es-ES" sz="700" dirty="0">
              <a:solidFill>
                <a:srgbClr val="FF0000"/>
              </a:solidFill>
            </a:endParaRPr>
          </a:p>
        </p:txBody>
      </p:sp>
      <p:cxnSp>
        <p:nvCxnSpPr>
          <p:cNvPr id="235" name="234 Conector recto de flecha"/>
          <p:cNvCxnSpPr/>
          <p:nvPr/>
        </p:nvCxnSpPr>
        <p:spPr>
          <a:xfrm flipV="1">
            <a:off x="4856999" y="2584673"/>
            <a:ext cx="51049" cy="244268"/>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238" name="237 Conector recto de flecha"/>
          <p:cNvCxnSpPr/>
          <p:nvPr/>
        </p:nvCxnSpPr>
        <p:spPr>
          <a:xfrm flipV="1">
            <a:off x="4935870" y="2060848"/>
            <a:ext cx="51049" cy="244268"/>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240" name="239 Conector recto de flecha"/>
          <p:cNvCxnSpPr/>
          <p:nvPr/>
        </p:nvCxnSpPr>
        <p:spPr>
          <a:xfrm rot="21420000" flipV="1">
            <a:off x="4988239" y="1629969"/>
            <a:ext cx="51049" cy="244268"/>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242" name="241 Conector recto de flecha"/>
          <p:cNvCxnSpPr/>
          <p:nvPr/>
        </p:nvCxnSpPr>
        <p:spPr>
          <a:xfrm rot="21180000" flipV="1">
            <a:off x="5021927" y="1126945"/>
            <a:ext cx="51049" cy="244268"/>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243" name="242 Conector recto de flecha"/>
          <p:cNvCxnSpPr/>
          <p:nvPr/>
        </p:nvCxnSpPr>
        <p:spPr>
          <a:xfrm rot="21060000" flipV="1">
            <a:off x="5041224" y="623178"/>
            <a:ext cx="51049" cy="244268"/>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5016923" y="1467523"/>
            <a:ext cx="409086" cy="307777"/>
          </a:xfrm>
          <a:prstGeom prst="rect">
            <a:avLst/>
          </a:prstGeom>
          <a:noFill/>
        </p:spPr>
        <p:txBody>
          <a:bodyPr wrap="none" rtlCol="0">
            <a:spAutoFit/>
          </a:bodyPr>
          <a:lstStyle/>
          <a:p>
            <a:r>
              <a:rPr lang="es-ES" sz="1400" dirty="0" smtClean="0">
                <a:solidFill>
                  <a:srgbClr val="7030A0"/>
                </a:solidFill>
              </a:rPr>
              <a:t>ISR</a:t>
            </a:r>
            <a:endParaRPr lang="es-ES" sz="1400" dirty="0">
              <a:solidFill>
                <a:srgbClr val="7030A0"/>
              </a:solidFill>
            </a:endParaRPr>
          </a:p>
        </p:txBody>
      </p:sp>
      <p:sp>
        <p:nvSpPr>
          <p:cNvPr id="31" name="30 CuadroTexto"/>
          <p:cNvSpPr txBox="1"/>
          <p:nvPr/>
        </p:nvSpPr>
        <p:spPr>
          <a:xfrm>
            <a:off x="5467958" y="1263615"/>
            <a:ext cx="1499655" cy="461665"/>
          </a:xfrm>
          <a:prstGeom prst="rect">
            <a:avLst/>
          </a:prstGeom>
          <a:noFill/>
        </p:spPr>
        <p:txBody>
          <a:bodyPr wrap="square" rtlCol="0">
            <a:spAutoFit/>
          </a:bodyPr>
          <a:lstStyle/>
          <a:p>
            <a:pPr algn="ctr"/>
            <a:r>
              <a:rPr lang="es-ES" sz="800" dirty="0" smtClean="0">
                <a:solidFill>
                  <a:srgbClr val="7030A0"/>
                </a:solidFill>
              </a:rPr>
              <a:t>La inducción de resistencia en la raíz </a:t>
            </a:r>
            <a:r>
              <a:rPr lang="es-ES" sz="800" dirty="0">
                <a:solidFill>
                  <a:srgbClr val="7030A0"/>
                </a:solidFill>
              </a:rPr>
              <a:t>se extiende a partes aéreas y </a:t>
            </a:r>
            <a:r>
              <a:rPr lang="es-ES" sz="800" dirty="0" smtClean="0">
                <a:solidFill>
                  <a:srgbClr val="7030A0"/>
                </a:solidFill>
              </a:rPr>
              <a:t>viceversa </a:t>
            </a:r>
            <a:endParaRPr lang="es-ES" sz="800" dirty="0">
              <a:solidFill>
                <a:srgbClr val="7030A0"/>
              </a:solidFill>
            </a:endParaRPr>
          </a:p>
        </p:txBody>
      </p:sp>
      <p:sp>
        <p:nvSpPr>
          <p:cNvPr id="244" name="243 CuadroTexto"/>
          <p:cNvSpPr txBox="1"/>
          <p:nvPr/>
        </p:nvSpPr>
        <p:spPr>
          <a:xfrm>
            <a:off x="1043608" y="4325179"/>
            <a:ext cx="2016224" cy="954107"/>
          </a:xfrm>
          <a:prstGeom prst="rect">
            <a:avLst/>
          </a:prstGeom>
          <a:noFill/>
        </p:spPr>
        <p:txBody>
          <a:bodyPr wrap="square" rtlCol="0">
            <a:spAutoFit/>
          </a:bodyPr>
          <a:lstStyle/>
          <a:p>
            <a:pPr algn="just"/>
            <a:r>
              <a:rPr lang="es-ES" sz="800" dirty="0" smtClean="0">
                <a:solidFill>
                  <a:schemeClr val="tx1">
                    <a:lumMod val="75000"/>
                    <a:lumOff val="25000"/>
                  </a:schemeClr>
                </a:solidFill>
              </a:rPr>
              <a:t>La </a:t>
            </a:r>
            <a:r>
              <a:rPr lang="es-ES" sz="800" dirty="0">
                <a:solidFill>
                  <a:schemeClr val="tx1">
                    <a:lumMod val="75000"/>
                    <a:lumOff val="25000"/>
                  </a:schemeClr>
                </a:solidFill>
              </a:rPr>
              <a:t>mayoría de los microorganismos no afectarán a la planta ni al patógeno directamente. Sin embargo, todos los </a:t>
            </a:r>
            <a:r>
              <a:rPr lang="es-ES" sz="800" dirty="0" smtClean="0">
                <a:solidFill>
                  <a:schemeClr val="tx1">
                    <a:lumMod val="75000"/>
                    <a:lumOff val="25000"/>
                  </a:schemeClr>
                </a:solidFill>
              </a:rPr>
              <a:t>microorganismos </a:t>
            </a:r>
            <a:r>
              <a:rPr lang="es-ES" sz="800" dirty="0">
                <a:solidFill>
                  <a:schemeClr val="tx1">
                    <a:lumMod val="75000"/>
                    <a:lumOff val="25000"/>
                  </a:schemeClr>
                </a:solidFill>
              </a:rPr>
              <a:t>activos afectarán a otros microbios y a través de una compleja red de interacciones afectarán indirectamente ya sea a la planta  o al agente patógeno</a:t>
            </a:r>
          </a:p>
        </p:txBody>
      </p:sp>
      <p:cxnSp>
        <p:nvCxnSpPr>
          <p:cNvPr id="260" name="259 Conector recto"/>
          <p:cNvCxnSpPr/>
          <p:nvPr/>
        </p:nvCxnSpPr>
        <p:spPr>
          <a:xfrm rot="19440000" flipH="1">
            <a:off x="3588882" y="3773252"/>
            <a:ext cx="11031" cy="72000"/>
          </a:xfrm>
          <a:prstGeom prst="line">
            <a:avLst/>
          </a:prstGeom>
          <a:ln w="9525">
            <a:solidFill>
              <a:srgbClr val="F50B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13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fld id="{DFB99305-298E-A14B-8B34-9676DC57D1D5}" type="slidenum">
              <a:rPr lang="en-US" sz="1500">
                <a:solidFill>
                  <a:schemeClr val="bg1"/>
                </a:solidFill>
                <a:latin typeface="Arial" charset="0"/>
              </a:rPr>
              <a:pPr/>
              <a:t>4</a:t>
            </a:fld>
            <a:endParaRPr lang="en-US" sz="1500">
              <a:solidFill>
                <a:schemeClr val="bg1"/>
              </a:solidFill>
              <a:latin typeface="Arial" charset="0"/>
            </a:endParaRPr>
          </a:p>
        </p:txBody>
      </p:sp>
      <p:sp>
        <p:nvSpPr>
          <p:cNvPr id="5" name="4 Elipse"/>
          <p:cNvSpPr/>
          <p:nvPr/>
        </p:nvSpPr>
        <p:spPr>
          <a:xfrm>
            <a:off x="863112" y="1547814"/>
            <a:ext cx="2161442" cy="3792537"/>
          </a:xfrm>
          <a:prstGeom prst="ellipse">
            <a:avLst/>
          </a:prstGeom>
          <a:solidFill>
            <a:srgbClr val="00808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dirty="0">
              <a:solidFill>
                <a:prstClr val="white"/>
              </a:solidFill>
            </a:endParaRPr>
          </a:p>
          <a:p>
            <a:pPr algn="ctr" fontAlgn="auto">
              <a:spcBef>
                <a:spcPts val="0"/>
              </a:spcBef>
              <a:spcAft>
                <a:spcPts val="0"/>
              </a:spcAft>
              <a:defRPr/>
            </a:pPr>
            <a:endParaRPr lang="es-ES" sz="1800" dirty="0">
              <a:solidFill>
                <a:prstClr val="white"/>
              </a:solidFill>
            </a:endParaRPr>
          </a:p>
          <a:p>
            <a:pPr algn="ctr" fontAlgn="auto">
              <a:spcBef>
                <a:spcPts val="0"/>
              </a:spcBef>
              <a:spcAft>
                <a:spcPts val="0"/>
              </a:spcAft>
              <a:defRPr/>
            </a:pPr>
            <a:endParaRPr lang="es-ES" sz="1800" dirty="0">
              <a:solidFill>
                <a:prstClr val="white"/>
              </a:solidFill>
            </a:endParaRPr>
          </a:p>
          <a:p>
            <a:pPr algn="ctr" fontAlgn="auto">
              <a:spcBef>
                <a:spcPts val="0"/>
              </a:spcBef>
              <a:spcAft>
                <a:spcPts val="0"/>
              </a:spcAft>
              <a:defRPr/>
            </a:pPr>
            <a:endParaRPr lang="es-ES" sz="1800" dirty="0">
              <a:solidFill>
                <a:prstClr val="white"/>
              </a:solidFill>
            </a:endParaRPr>
          </a:p>
          <a:p>
            <a:pPr algn="ctr" fontAlgn="auto">
              <a:spcBef>
                <a:spcPts val="0"/>
              </a:spcBef>
              <a:spcAft>
                <a:spcPts val="0"/>
              </a:spcAft>
              <a:defRPr/>
            </a:pPr>
            <a:endParaRPr lang="es-ES" sz="1800" dirty="0">
              <a:solidFill>
                <a:prstClr val="white"/>
              </a:solidFill>
            </a:endParaRPr>
          </a:p>
          <a:p>
            <a:pPr algn="ctr" fontAlgn="auto">
              <a:spcBef>
                <a:spcPts val="0"/>
              </a:spcBef>
              <a:spcAft>
                <a:spcPts val="0"/>
              </a:spcAft>
              <a:defRPr/>
            </a:pPr>
            <a:endParaRPr lang="es-ES" sz="1800" dirty="0">
              <a:solidFill>
                <a:prstClr val="white"/>
              </a:solidFill>
            </a:endParaRPr>
          </a:p>
          <a:p>
            <a:pPr algn="ctr" fontAlgn="auto">
              <a:spcBef>
                <a:spcPts val="0"/>
              </a:spcBef>
              <a:spcAft>
                <a:spcPts val="0"/>
              </a:spcAft>
              <a:defRPr/>
            </a:pPr>
            <a:endParaRPr lang="es-ES" sz="1800" dirty="0">
              <a:solidFill>
                <a:prstClr val="white"/>
              </a:solidFill>
            </a:endParaRPr>
          </a:p>
          <a:p>
            <a:pPr algn="ctr" fontAlgn="auto">
              <a:spcBef>
                <a:spcPts val="0"/>
              </a:spcBef>
              <a:spcAft>
                <a:spcPts val="0"/>
              </a:spcAft>
              <a:defRPr/>
            </a:pPr>
            <a:endParaRPr lang="es-ES" sz="1800" dirty="0">
              <a:solidFill>
                <a:prstClr val="white"/>
              </a:solidFill>
            </a:endParaRPr>
          </a:p>
          <a:p>
            <a:pPr algn="ctr" fontAlgn="auto">
              <a:spcBef>
                <a:spcPts val="0"/>
              </a:spcBef>
              <a:spcAft>
                <a:spcPts val="0"/>
              </a:spcAft>
              <a:defRPr/>
            </a:pPr>
            <a:r>
              <a:rPr lang="es-ES" sz="1800" dirty="0" smtClean="0">
                <a:solidFill>
                  <a:srgbClr val="1F497D">
                    <a:lumMod val="50000"/>
                  </a:srgbClr>
                </a:solidFill>
              </a:rPr>
              <a:t>PLANTA</a:t>
            </a:r>
            <a:endParaRPr lang="es-ES" sz="1800" dirty="0">
              <a:solidFill>
                <a:srgbClr val="1F497D">
                  <a:lumMod val="50000"/>
                </a:srgbClr>
              </a:solidFill>
            </a:endParaRPr>
          </a:p>
        </p:txBody>
      </p:sp>
      <p:sp>
        <p:nvSpPr>
          <p:cNvPr id="6" name="5 Elipse"/>
          <p:cNvSpPr/>
          <p:nvPr/>
        </p:nvSpPr>
        <p:spPr>
          <a:xfrm>
            <a:off x="1194289" y="2389189"/>
            <a:ext cx="1559169" cy="1368425"/>
          </a:xfrm>
          <a:prstGeom prst="ellipse">
            <a:avLst/>
          </a:prstGeom>
          <a:solidFill>
            <a:schemeClr val="accent5">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solidFill>
                <a:prstClr val="white"/>
              </a:solidFill>
            </a:endParaRPr>
          </a:p>
        </p:txBody>
      </p:sp>
      <p:sp>
        <p:nvSpPr>
          <p:cNvPr id="7" name="6 Elipse"/>
          <p:cNvSpPr/>
          <p:nvPr/>
        </p:nvSpPr>
        <p:spPr>
          <a:xfrm>
            <a:off x="649166" y="5340351"/>
            <a:ext cx="2793023" cy="1008063"/>
          </a:xfrm>
          <a:prstGeom prst="ellipse">
            <a:avLst/>
          </a:prstGeom>
          <a:solidFill>
            <a:schemeClr val="accent5">
              <a:lumMod val="20000"/>
              <a:lumOff val="80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dirty="0" smtClean="0">
                <a:solidFill>
                  <a:srgbClr val="1F497D">
                    <a:lumMod val="50000"/>
                  </a:srgbClr>
                </a:solidFill>
              </a:rPr>
              <a:t>MICROORGANISMOS</a:t>
            </a:r>
            <a:endParaRPr lang="es-ES" sz="1400" dirty="0">
              <a:solidFill>
                <a:srgbClr val="1F497D">
                  <a:lumMod val="50000"/>
                </a:srgbClr>
              </a:solidFill>
            </a:endParaRPr>
          </a:p>
          <a:p>
            <a:pPr algn="ctr" fontAlgn="auto">
              <a:spcBef>
                <a:spcPts val="0"/>
              </a:spcBef>
              <a:spcAft>
                <a:spcPts val="0"/>
              </a:spcAft>
              <a:defRPr/>
            </a:pPr>
            <a:endParaRPr lang="es-ES" sz="1400" dirty="0">
              <a:solidFill>
                <a:srgbClr val="1F497D">
                  <a:lumMod val="50000"/>
                </a:srgbClr>
              </a:solidFill>
            </a:endParaRPr>
          </a:p>
          <a:p>
            <a:pPr algn="ctr" fontAlgn="auto">
              <a:spcBef>
                <a:spcPts val="0"/>
              </a:spcBef>
              <a:spcAft>
                <a:spcPts val="0"/>
              </a:spcAft>
              <a:defRPr/>
            </a:pPr>
            <a:r>
              <a:rPr lang="es-ES" sz="1400" dirty="0" smtClean="0">
                <a:solidFill>
                  <a:srgbClr val="1F497D">
                    <a:lumMod val="50000"/>
                  </a:srgbClr>
                </a:solidFill>
              </a:rPr>
              <a:t>ESTRES ABIOTICO</a:t>
            </a:r>
            <a:endParaRPr lang="es-ES" sz="1400" dirty="0">
              <a:solidFill>
                <a:srgbClr val="1F497D">
                  <a:lumMod val="50000"/>
                </a:srgbClr>
              </a:solidFill>
            </a:endParaRPr>
          </a:p>
        </p:txBody>
      </p:sp>
      <p:sp>
        <p:nvSpPr>
          <p:cNvPr id="80902" name="7 CuadroTexto"/>
          <p:cNvSpPr txBox="1">
            <a:spLocks noChangeArrowheads="1"/>
          </p:cNvSpPr>
          <p:nvPr/>
        </p:nvSpPr>
        <p:spPr bwMode="auto">
          <a:xfrm>
            <a:off x="281745" y="1066800"/>
            <a:ext cx="14103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r>
              <a:rPr lang="es-ES" sz="1800" dirty="0" smtClean="0">
                <a:solidFill>
                  <a:srgbClr val="000000"/>
                </a:solidFill>
                <a:latin typeface="Calibri" charset="0"/>
              </a:rPr>
              <a:t>HERVIBOROS</a:t>
            </a:r>
            <a:endParaRPr lang="es-ES" sz="1800" dirty="0">
              <a:solidFill>
                <a:srgbClr val="000000"/>
              </a:solidFill>
              <a:latin typeface="Calibri" charset="0"/>
            </a:endParaRPr>
          </a:p>
        </p:txBody>
      </p:sp>
      <p:sp>
        <p:nvSpPr>
          <p:cNvPr id="80903" name="8 CuadroTexto"/>
          <p:cNvSpPr txBox="1">
            <a:spLocks noChangeArrowheads="1"/>
          </p:cNvSpPr>
          <p:nvPr/>
        </p:nvSpPr>
        <p:spPr bwMode="auto">
          <a:xfrm>
            <a:off x="2286154" y="1111250"/>
            <a:ext cx="1034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r>
              <a:rPr lang="es-ES" sz="1800" dirty="0" smtClean="0">
                <a:solidFill>
                  <a:srgbClr val="000000"/>
                </a:solidFill>
                <a:latin typeface="Calibri" charset="0"/>
              </a:rPr>
              <a:t>HONGOS</a:t>
            </a:r>
            <a:endParaRPr lang="es-ES" sz="1800" dirty="0">
              <a:solidFill>
                <a:srgbClr val="000000"/>
              </a:solidFill>
              <a:latin typeface="Calibri" charset="0"/>
            </a:endParaRPr>
          </a:p>
        </p:txBody>
      </p:sp>
      <p:sp>
        <p:nvSpPr>
          <p:cNvPr id="80904" name="9 CuadroTexto"/>
          <p:cNvSpPr txBox="1">
            <a:spLocks noChangeArrowheads="1"/>
          </p:cNvSpPr>
          <p:nvPr/>
        </p:nvSpPr>
        <p:spPr bwMode="auto">
          <a:xfrm>
            <a:off x="158146" y="1900239"/>
            <a:ext cx="390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r>
              <a:rPr lang="es-ES" sz="1800">
                <a:solidFill>
                  <a:srgbClr val="000000"/>
                </a:solidFill>
                <a:latin typeface="Calibri" charset="0"/>
              </a:rPr>
              <a:t>Tª</a:t>
            </a:r>
          </a:p>
        </p:txBody>
      </p:sp>
      <p:sp>
        <p:nvSpPr>
          <p:cNvPr id="11" name="10 CuadroTexto"/>
          <p:cNvSpPr txBox="1"/>
          <p:nvPr/>
        </p:nvSpPr>
        <p:spPr>
          <a:xfrm>
            <a:off x="1193981" y="373063"/>
            <a:ext cx="1499706" cy="646331"/>
          </a:xfrm>
          <a:prstGeom prst="rect">
            <a:avLst/>
          </a:prstGeom>
          <a:solidFill>
            <a:schemeClr val="accent5">
              <a:lumMod val="20000"/>
              <a:lumOff val="80000"/>
            </a:schemeClr>
          </a:solidFill>
          <a:ln>
            <a:solidFill>
              <a:schemeClr val="accent4">
                <a:lumMod val="75000"/>
              </a:schemeClr>
            </a:solidFill>
          </a:ln>
        </p:spPr>
        <p:txBody>
          <a:bodyPr wrap="none">
            <a:spAutoFit/>
          </a:bodyPr>
          <a:lstStyle/>
          <a:p>
            <a:pPr algn="ctr" fontAlgn="auto">
              <a:spcBef>
                <a:spcPts val="0"/>
              </a:spcBef>
              <a:spcAft>
                <a:spcPts val="0"/>
              </a:spcAft>
              <a:defRPr/>
            </a:pPr>
            <a:r>
              <a:rPr lang="es-ES" sz="1800" dirty="0" smtClean="0">
                <a:solidFill>
                  <a:prstClr val="black"/>
                </a:solidFill>
                <a:latin typeface="Calibri"/>
                <a:ea typeface="+mn-ea"/>
              </a:rPr>
              <a:t>FACTORES</a:t>
            </a:r>
          </a:p>
          <a:p>
            <a:pPr algn="ctr" fontAlgn="auto">
              <a:spcBef>
                <a:spcPts val="0"/>
              </a:spcBef>
              <a:spcAft>
                <a:spcPts val="0"/>
              </a:spcAft>
              <a:defRPr/>
            </a:pPr>
            <a:r>
              <a:rPr lang="es-ES" dirty="0" smtClean="0">
                <a:solidFill>
                  <a:prstClr val="black"/>
                </a:solidFill>
                <a:latin typeface="Calibri"/>
              </a:rPr>
              <a:t>AMBIENTALES</a:t>
            </a:r>
            <a:endParaRPr lang="es-ES" sz="1800" dirty="0">
              <a:solidFill>
                <a:prstClr val="black"/>
              </a:solidFill>
              <a:latin typeface="Calibri"/>
              <a:ea typeface="+mn-ea"/>
            </a:endParaRPr>
          </a:p>
        </p:txBody>
      </p:sp>
      <p:sp>
        <p:nvSpPr>
          <p:cNvPr id="12" name="11 CuadroTexto"/>
          <p:cNvSpPr txBox="1">
            <a:spLocks noChangeArrowheads="1"/>
          </p:cNvSpPr>
          <p:nvPr/>
        </p:nvSpPr>
        <p:spPr bwMode="auto">
          <a:xfrm>
            <a:off x="3367340" y="1147763"/>
            <a:ext cx="1358642" cy="400110"/>
          </a:xfrm>
          <a:prstGeom prst="rect">
            <a:avLst/>
          </a:prstGeom>
          <a:solidFill>
            <a:srgbClr val="FF0000"/>
          </a:solidFill>
          <a:ln w="9525">
            <a:solidFill>
              <a:srgbClr val="2E2ECB"/>
            </a:solidFill>
            <a:miter lim="800000"/>
            <a:headEnd/>
            <a:tailEnd/>
          </a:ln>
          <a:effectLst>
            <a:outerShdw blurRad="40000" dist="23000" dir="5400000" rotWithShape="0">
              <a:srgbClr val="000000">
                <a:alpha val="34999"/>
              </a:srgbClr>
            </a:outerShdw>
          </a:effectLst>
        </p:spPr>
        <p:txBody>
          <a:bodyPr wrap="none">
            <a:spAutoFit/>
          </a:bodyPr>
          <a:lstStyle/>
          <a:p>
            <a:pPr algn="ctr" fontAlgn="auto">
              <a:spcBef>
                <a:spcPts val="0"/>
              </a:spcBef>
              <a:spcAft>
                <a:spcPts val="0"/>
              </a:spcAft>
              <a:defRPr/>
            </a:pPr>
            <a:r>
              <a:rPr lang="es-ES" sz="2000" b="1" dirty="0" smtClean="0">
                <a:solidFill>
                  <a:srgbClr val="FFFFFF"/>
                </a:solidFill>
                <a:latin typeface="Calibri" pitchFamily="34" charset="0"/>
                <a:ea typeface="+mn-ea"/>
                <a:cs typeface="Calibri" pitchFamily="34" charset="0"/>
              </a:rPr>
              <a:t>BACTERIAS</a:t>
            </a:r>
            <a:endParaRPr lang="es-ES" sz="2000" b="1" dirty="0">
              <a:solidFill>
                <a:srgbClr val="FFFFFF"/>
              </a:solidFill>
              <a:latin typeface="Calibri" pitchFamily="34" charset="0"/>
              <a:ea typeface="+mn-ea"/>
              <a:cs typeface="Calibri" pitchFamily="34" charset="0"/>
            </a:endParaRPr>
          </a:p>
        </p:txBody>
      </p:sp>
      <p:sp>
        <p:nvSpPr>
          <p:cNvPr id="80907" name="12 CuadroTexto"/>
          <p:cNvSpPr txBox="1">
            <a:spLocks noChangeArrowheads="1"/>
          </p:cNvSpPr>
          <p:nvPr/>
        </p:nvSpPr>
        <p:spPr bwMode="auto">
          <a:xfrm>
            <a:off x="137520" y="1525589"/>
            <a:ext cx="532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r>
              <a:rPr lang="es-ES" sz="1800" dirty="0" smtClean="0">
                <a:solidFill>
                  <a:srgbClr val="000000"/>
                </a:solidFill>
                <a:latin typeface="Calibri" charset="0"/>
              </a:rPr>
              <a:t>LUZ</a:t>
            </a:r>
            <a:endParaRPr lang="es-ES" sz="1800" dirty="0">
              <a:solidFill>
                <a:srgbClr val="000000"/>
              </a:solidFill>
              <a:latin typeface="Calibri" charset="0"/>
            </a:endParaRPr>
          </a:p>
        </p:txBody>
      </p:sp>
      <p:sp>
        <p:nvSpPr>
          <p:cNvPr id="14" name="13 Flecha abajo"/>
          <p:cNvSpPr/>
          <p:nvPr/>
        </p:nvSpPr>
        <p:spPr>
          <a:xfrm>
            <a:off x="1682261" y="1052514"/>
            <a:ext cx="523143" cy="473075"/>
          </a:xfrm>
          <a:prstGeom prst="downArrow">
            <a:avLst/>
          </a:prstGeom>
          <a:solidFill>
            <a:schemeClr val="accent5">
              <a:lumMod val="20000"/>
              <a:lumOff val="80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solidFill>
                <a:prstClr val="white"/>
              </a:solidFill>
            </a:endParaRPr>
          </a:p>
        </p:txBody>
      </p:sp>
      <p:sp>
        <p:nvSpPr>
          <p:cNvPr id="80909" name="14 CuadroTexto"/>
          <p:cNvSpPr txBox="1">
            <a:spLocks noChangeArrowheads="1"/>
          </p:cNvSpPr>
          <p:nvPr/>
        </p:nvSpPr>
        <p:spPr bwMode="auto">
          <a:xfrm>
            <a:off x="1166267" y="2813051"/>
            <a:ext cx="1609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r>
              <a:rPr lang="es-ES" sz="1800" dirty="0" smtClean="0">
                <a:solidFill>
                  <a:srgbClr val="000000"/>
                </a:solidFill>
                <a:latin typeface="Calibri" charset="0"/>
              </a:rPr>
              <a:t>METABOLISMO</a:t>
            </a:r>
          </a:p>
          <a:p>
            <a:pPr algn="ctr" eaLnBrk="1" hangingPunct="1"/>
            <a:r>
              <a:rPr lang="es-ES" sz="1800" dirty="0" smtClean="0">
                <a:solidFill>
                  <a:srgbClr val="000000"/>
                </a:solidFill>
                <a:latin typeface="Calibri" charset="0"/>
              </a:rPr>
              <a:t>SECUNDARIO</a:t>
            </a:r>
            <a:endParaRPr lang="es-ES" sz="1800" dirty="0">
              <a:solidFill>
                <a:srgbClr val="000000"/>
              </a:solidFill>
              <a:latin typeface="Calibri" charset="0"/>
            </a:endParaRPr>
          </a:p>
        </p:txBody>
      </p:sp>
      <p:cxnSp>
        <p:nvCxnSpPr>
          <p:cNvPr id="16" name="15 Conector recto de flecha"/>
          <p:cNvCxnSpPr>
            <a:stCxn id="6" idx="6"/>
            <a:endCxn id="23" idx="1"/>
          </p:cNvCxnSpPr>
          <p:nvPr/>
        </p:nvCxnSpPr>
        <p:spPr>
          <a:xfrm>
            <a:off x="2753458" y="3073402"/>
            <a:ext cx="1293203" cy="158323"/>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80907" idx="3"/>
            <a:endCxn id="5" idx="1"/>
          </p:cNvCxnSpPr>
          <p:nvPr/>
        </p:nvCxnSpPr>
        <p:spPr>
          <a:xfrm>
            <a:off x="669910" y="1710255"/>
            <a:ext cx="509738" cy="392963"/>
          </a:xfrm>
          <a:prstGeom prst="straightConnector1">
            <a:avLst/>
          </a:prstGeom>
          <a:ln w="57150">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1148862" y="1481138"/>
            <a:ext cx="274027" cy="252412"/>
          </a:xfrm>
          <a:prstGeom prst="straightConnector1">
            <a:avLst/>
          </a:prstGeom>
          <a:ln w="57150">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80904" idx="3"/>
          </p:cNvCxnSpPr>
          <p:nvPr/>
        </p:nvCxnSpPr>
        <p:spPr>
          <a:xfrm>
            <a:off x="548172" y="2084905"/>
            <a:ext cx="509836" cy="185221"/>
          </a:xfrm>
          <a:prstGeom prst="straightConnector1">
            <a:avLst/>
          </a:prstGeom>
          <a:ln w="57150">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80903" idx="2"/>
          </p:cNvCxnSpPr>
          <p:nvPr/>
        </p:nvCxnSpPr>
        <p:spPr>
          <a:xfrm flipH="1">
            <a:off x="2504346" y="1480582"/>
            <a:ext cx="298937" cy="252968"/>
          </a:xfrm>
          <a:prstGeom prst="straightConnector1">
            <a:avLst/>
          </a:prstGeom>
          <a:ln w="57150">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12" idx="2"/>
          </p:cNvCxnSpPr>
          <p:nvPr/>
        </p:nvCxnSpPr>
        <p:spPr>
          <a:xfrm flipH="1">
            <a:off x="2636229" y="1547873"/>
            <a:ext cx="1410432" cy="685740"/>
          </a:xfrm>
          <a:prstGeom prst="straightConnector1">
            <a:avLst/>
          </a:prstGeom>
          <a:ln w="57150">
            <a:solidFill>
              <a:srgbClr val="008080"/>
            </a:solidFill>
            <a:tailEnd type="arrow"/>
          </a:ln>
        </p:spPr>
        <p:style>
          <a:lnRef idx="1">
            <a:schemeClr val="accent1"/>
          </a:lnRef>
          <a:fillRef idx="0">
            <a:schemeClr val="accent1"/>
          </a:fillRef>
          <a:effectRef idx="0">
            <a:schemeClr val="accent1"/>
          </a:effectRef>
          <a:fontRef idx="minor">
            <a:schemeClr val="tx1"/>
          </a:fontRef>
        </p:style>
      </p:cxnSp>
      <p:sp>
        <p:nvSpPr>
          <p:cNvPr id="22" name="21 Flecha arriba y abajo"/>
          <p:cNvSpPr/>
          <p:nvPr/>
        </p:nvSpPr>
        <p:spPr>
          <a:xfrm>
            <a:off x="1733550" y="4691064"/>
            <a:ext cx="422031" cy="720725"/>
          </a:xfrm>
          <a:prstGeom prst="upDownArrow">
            <a:avLst/>
          </a:prstGeom>
          <a:solidFill>
            <a:schemeClr val="accent5">
              <a:lumMod val="20000"/>
              <a:lumOff val="80000"/>
            </a:schemeClr>
          </a:solidFill>
          <a:ln w="571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solidFill>
                <a:prstClr val="white"/>
              </a:solidFill>
            </a:endParaRPr>
          </a:p>
        </p:txBody>
      </p:sp>
      <p:sp>
        <p:nvSpPr>
          <p:cNvPr id="23" name="22 CuadroTexto"/>
          <p:cNvSpPr txBox="1">
            <a:spLocks noChangeArrowheads="1"/>
          </p:cNvSpPr>
          <p:nvPr/>
        </p:nvSpPr>
        <p:spPr bwMode="auto">
          <a:xfrm>
            <a:off x="4046661" y="2816226"/>
            <a:ext cx="4027449" cy="830997"/>
          </a:xfrm>
          <a:prstGeom prst="rect">
            <a:avLst/>
          </a:prstGeom>
          <a:gradFill rotWithShape="1">
            <a:gsLst>
              <a:gs pos="0">
                <a:srgbClr val="90FFDA"/>
              </a:gs>
              <a:gs pos="35001">
                <a:srgbClr val="B2FFE3"/>
              </a:gs>
              <a:gs pos="100000">
                <a:srgbClr val="E0FFF4"/>
              </a:gs>
            </a:gsLst>
            <a:lin ang="16200000" scaled="1"/>
          </a:gradFill>
          <a:ln w="9525">
            <a:solidFill>
              <a:srgbClr val="00CC98"/>
            </a:solidFill>
            <a:miter lim="800000"/>
            <a:headEnd/>
            <a:tailEnd/>
          </a:ln>
          <a:effectLst>
            <a:outerShdw blurRad="40000" dist="20000" dir="5400000" rotWithShape="0">
              <a:srgbClr val="000000">
                <a:alpha val="37999"/>
              </a:srgbClr>
            </a:outerShdw>
          </a:effectLst>
        </p:spPr>
        <p:txBody>
          <a:bodyPr wrap="none">
            <a:spAutoFit/>
          </a:bodyPr>
          <a:lstStyle/>
          <a:p>
            <a:pPr fontAlgn="auto">
              <a:spcBef>
                <a:spcPts val="0"/>
              </a:spcBef>
              <a:spcAft>
                <a:spcPts val="0"/>
              </a:spcAft>
              <a:defRPr/>
            </a:pPr>
            <a:r>
              <a:rPr lang="es-ES" sz="1600" b="1" dirty="0" smtClean="0">
                <a:solidFill>
                  <a:prstClr val="black"/>
                </a:solidFill>
                <a:latin typeface="Calibri" pitchFamily="34" charset="0"/>
                <a:ea typeface="+mn-ea"/>
                <a:cs typeface="Calibri" pitchFamily="34" charset="0"/>
              </a:rPr>
              <a:t>METABOLITOS IMPLICADOS EN </a:t>
            </a:r>
            <a:r>
              <a:rPr lang="es-ES" sz="1600" b="1" dirty="0">
                <a:solidFill>
                  <a:prstClr val="black"/>
                </a:solidFill>
                <a:latin typeface="Calibri" pitchFamily="34" charset="0"/>
                <a:ea typeface="+mn-ea"/>
                <a:cs typeface="Calibri" pitchFamily="34" charset="0"/>
              </a:rPr>
              <a:t>:</a:t>
            </a:r>
          </a:p>
          <a:p>
            <a:pPr fontAlgn="auto">
              <a:spcBef>
                <a:spcPts val="0"/>
              </a:spcBef>
              <a:spcAft>
                <a:spcPts val="0"/>
              </a:spcAft>
              <a:defRPr/>
            </a:pPr>
            <a:r>
              <a:rPr lang="es-ES" sz="1600" b="1" dirty="0">
                <a:solidFill>
                  <a:prstClr val="black"/>
                </a:solidFill>
                <a:latin typeface="Calibri" pitchFamily="34" charset="0"/>
                <a:ea typeface="+mn-ea"/>
                <a:cs typeface="Calibri" pitchFamily="34" charset="0"/>
              </a:rPr>
              <a:t>	</a:t>
            </a:r>
            <a:r>
              <a:rPr lang="es-ES" sz="1600" b="1" dirty="0" smtClean="0">
                <a:solidFill>
                  <a:prstClr val="black"/>
                </a:solidFill>
                <a:latin typeface="Calibri" pitchFamily="34" charset="0"/>
                <a:ea typeface="+mn-ea"/>
                <a:cs typeface="Calibri" pitchFamily="34" charset="0"/>
              </a:rPr>
              <a:t>DEFENSA DE LA PLANTA</a:t>
            </a:r>
            <a:endParaRPr lang="es-ES" sz="1600" b="1" dirty="0">
              <a:solidFill>
                <a:prstClr val="black"/>
              </a:solidFill>
              <a:latin typeface="Calibri" pitchFamily="34" charset="0"/>
              <a:ea typeface="+mn-ea"/>
              <a:cs typeface="Calibri" pitchFamily="34" charset="0"/>
            </a:endParaRPr>
          </a:p>
          <a:p>
            <a:pPr fontAlgn="auto">
              <a:spcBef>
                <a:spcPts val="0"/>
              </a:spcBef>
              <a:spcAft>
                <a:spcPts val="0"/>
              </a:spcAft>
              <a:defRPr/>
            </a:pPr>
            <a:r>
              <a:rPr lang="es-ES" sz="1600" b="1" dirty="0">
                <a:solidFill>
                  <a:prstClr val="black"/>
                </a:solidFill>
                <a:latin typeface="Calibri" pitchFamily="34" charset="0"/>
                <a:ea typeface="+mn-ea"/>
                <a:cs typeface="Calibri" pitchFamily="34" charset="0"/>
              </a:rPr>
              <a:t>	</a:t>
            </a:r>
            <a:r>
              <a:rPr lang="es-ES" sz="1600" b="1" dirty="0" smtClean="0">
                <a:solidFill>
                  <a:prstClr val="black"/>
                </a:solidFill>
                <a:latin typeface="Calibri" pitchFamily="34" charset="0"/>
                <a:ea typeface="+mn-ea"/>
                <a:cs typeface="Calibri" pitchFamily="34" charset="0"/>
              </a:rPr>
              <a:t>ADAPTACION DE LA PLANTA AL ESTRES</a:t>
            </a:r>
            <a:endParaRPr lang="es-ES" sz="1600" b="1" dirty="0">
              <a:solidFill>
                <a:prstClr val="black"/>
              </a:solidFill>
              <a:latin typeface="Calibri" pitchFamily="34" charset="0"/>
              <a:ea typeface="+mn-ea"/>
              <a:cs typeface="Calibri" pitchFamily="34" charset="0"/>
            </a:endParaRPr>
          </a:p>
        </p:txBody>
      </p:sp>
      <p:sp>
        <p:nvSpPr>
          <p:cNvPr id="24" name="23 CuadroTexto"/>
          <p:cNvSpPr txBox="1"/>
          <p:nvPr/>
        </p:nvSpPr>
        <p:spPr>
          <a:xfrm>
            <a:off x="3822925" y="4315694"/>
            <a:ext cx="4920102"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fontAlgn="auto">
              <a:spcBef>
                <a:spcPts val="0"/>
              </a:spcBef>
              <a:spcAft>
                <a:spcPts val="0"/>
              </a:spcAft>
              <a:defRPr/>
            </a:pPr>
            <a:r>
              <a:rPr lang="es-ES" sz="2000" b="1" dirty="0" smtClean="0">
                <a:solidFill>
                  <a:srgbClr val="002060"/>
                </a:solidFill>
                <a:latin typeface="Calibri" pitchFamily="34" charset="0"/>
                <a:cs typeface="Calibri" pitchFamily="34" charset="0"/>
              </a:rPr>
              <a:t>METABOLITOS DE INTERÉS</a:t>
            </a:r>
            <a:endParaRPr lang="es-ES" sz="2000" b="1" dirty="0">
              <a:solidFill>
                <a:srgbClr val="002060"/>
              </a:solidFill>
              <a:latin typeface="Calibri" pitchFamily="34" charset="0"/>
              <a:cs typeface="Calibri" pitchFamily="34" charset="0"/>
            </a:endParaRPr>
          </a:p>
          <a:p>
            <a:pPr fontAlgn="auto">
              <a:spcBef>
                <a:spcPts val="0"/>
              </a:spcBef>
              <a:spcAft>
                <a:spcPts val="0"/>
              </a:spcAft>
              <a:defRPr/>
            </a:pPr>
            <a:r>
              <a:rPr lang="es-ES" sz="2000" b="1" dirty="0">
                <a:solidFill>
                  <a:srgbClr val="002060"/>
                </a:solidFill>
                <a:latin typeface="Calibri" pitchFamily="34" charset="0"/>
                <a:cs typeface="Calibri" pitchFamily="34" charset="0"/>
              </a:rPr>
              <a:t>     </a:t>
            </a:r>
            <a:r>
              <a:rPr lang="es-ES" sz="2000" b="1" dirty="0" smtClean="0">
                <a:solidFill>
                  <a:srgbClr val="002060"/>
                </a:solidFill>
                <a:latin typeface="Calibri" pitchFamily="34" charset="0"/>
                <a:cs typeface="Calibri" pitchFamily="34" charset="0"/>
              </a:rPr>
              <a:t>ALIMENTARIO</a:t>
            </a:r>
            <a:endParaRPr lang="es-ES" sz="2000" b="1" dirty="0">
              <a:solidFill>
                <a:srgbClr val="002060"/>
              </a:solidFill>
              <a:latin typeface="Calibri" pitchFamily="34" charset="0"/>
              <a:cs typeface="Calibri" pitchFamily="34" charset="0"/>
            </a:endParaRPr>
          </a:p>
          <a:p>
            <a:pPr fontAlgn="auto">
              <a:spcBef>
                <a:spcPts val="0"/>
              </a:spcBef>
              <a:spcAft>
                <a:spcPts val="0"/>
              </a:spcAft>
              <a:defRPr/>
            </a:pPr>
            <a:r>
              <a:rPr lang="es-ES" sz="2000" b="1" dirty="0">
                <a:solidFill>
                  <a:srgbClr val="002060"/>
                </a:solidFill>
                <a:latin typeface="Calibri" pitchFamily="34" charset="0"/>
                <a:cs typeface="Calibri" pitchFamily="34" charset="0"/>
              </a:rPr>
              <a:t>     </a:t>
            </a:r>
            <a:r>
              <a:rPr lang="es-ES" sz="2000" b="1" dirty="0" smtClean="0">
                <a:solidFill>
                  <a:srgbClr val="002060"/>
                </a:solidFill>
                <a:latin typeface="Calibri" pitchFamily="34" charset="0"/>
                <a:cs typeface="Calibri" pitchFamily="34" charset="0"/>
              </a:rPr>
              <a:t>FARMACOLOGICO</a:t>
            </a:r>
            <a:endParaRPr lang="es-ES" sz="2000" b="1" dirty="0">
              <a:solidFill>
                <a:srgbClr val="002060"/>
              </a:solidFill>
              <a:latin typeface="Calibri" pitchFamily="34" charset="0"/>
              <a:cs typeface="Calibri" pitchFamily="34" charset="0"/>
            </a:endParaRPr>
          </a:p>
          <a:p>
            <a:pPr fontAlgn="auto">
              <a:spcBef>
                <a:spcPts val="0"/>
              </a:spcBef>
              <a:spcAft>
                <a:spcPts val="0"/>
              </a:spcAft>
              <a:defRPr/>
            </a:pPr>
            <a:r>
              <a:rPr lang="es-ES" sz="2000" b="1" dirty="0">
                <a:solidFill>
                  <a:srgbClr val="002060"/>
                </a:solidFill>
                <a:latin typeface="Calibri" pitchFamily="34" charset="0"/>
                <a:cs typeface="Calibri" pitchFamily="34" charset="0"/>
              </a:rPr>
              <a:t>     </a:t>
            </a:r>
            <a:r>
              <a:rPr lang="es-ES" sz="2000" b="1" dirty="0" smtClean="0">
                <a:solidFill>
                  <a:srgbClr val="002060"/>
                </a:solidFill>
                <a:latin typeface="Calibri" pitchFamily="34" charset="0"/>
                <a:cs typeface="Calibri" pitchFamily="34" charset="0"/>
              </a:rPr>
              <a:t>OTRAS APLICACIONES BIOTECNOLOGICAS</a:t>
            </a:r>
            <a:endParaRPr lang="es-ES" sz="2000" b="1" dirty="0">
              <a:solidFill>
                <a:srgbClr val="002060"/>
              </a:solidFill>
              <a:latin typeface="Calibri" pitchFamily="34" charset="0"/>
              <a:cs typeface="Calibri" pitchFamily="34" charset="0"/>
            </a:endParaRPr>
          </a:p>
        </p:txBody>
      </p:sp>
      <p:sp>
        <p:nvSpPr>
          <p:cNvPr id="2" name="1 Flecha arriba y abajo"/>
          <p:cNvSpPr/>
          <p:nvPr/>
        </p:nvSpPr>
        <p:spPr>
          <a:xfrm>
            <a:off x="5797685" y="3647223"/>
            <a:ext cx="369651" cy="668471"/>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9689025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Marcador de número de diapositiva 1"/>
          <p:cNvSpPr>
            <a:spLocks noGrp="1"/>
          </p:cNvSpPr>
          <p:nvPr>
            <p:ph type="sldNum" sz="quarter" idx="10"/>
          </p:nvPr>
        </p:nvSpPr>
        <p:spPr/>
        <p:txBody>
          <a:bodyPr/>
          <a:lstStyle>
            <a:lvl1pPr defTabSz="912813" eaLnBrk="0" hangingPunct="0">
              <a:defRPr sz="2400">
                <a:solidFill>
                  <a:schemeClr val="tx1"/>
                </a:solidFill>
                <a:latin typeface="Times" charset="0"/>
                <a:ea typeface="ＭＳ Ｐゴシック" charset="0"/>
                <a:cs typeface="Arial" charset="0"/>
              </a:defRPr>
            </a:lvl1pPr>
            <a:lvl2pPr marL="742950" indent="-285750" defTabSz="912813" eaLnBrk="0" hangingPunct="0">
              <a:defRPr sz="2400">
                <a:solidFill>
                  <a:schemeClr val="tx1"/>
                </a:solidFill>
                <a:latin typeface="Times" charset="0"/>
                <a:ea typeface="Arial" charset="0"/>
                <a:cs typeface="Arial" charset="0"/>
              </a:defRPr>
            </a:lvl2pPr>
            <a:lvl3pPr marL="1143000" indent="-228600" defTabSz="912813" eaLnBrk="0" hangingPunct="0">
              <a:defRPr sz="2400">
                <a:solidFill>
                  <a:schemeClr val="tx1"/>
                </a:solidFill>
                <a:latin typeface="Times" charset="0"/>
                <a:ea typeface="Arial" charset="0"/>
                <a:cs typeface="Arial" charset="0"/>
              </a:defRPr>
            </a:lvl3pPr>
            <a:lvl4pPr marL="1600200" indent="-228600" defTabSz="912813" eaLnBrk="0" hangingPunct="0">
              <a:defRPr sz="2400">
                <a:solidFill>
                  <a:schemeClr val="tx1"/>
                </a:solidFill>
                <a:latin typeface="Times" charset="0"/>
                <a:ea typeface="Arial" charset="0"/>
                <a:cs typeface="Arial" charset="0"/>
              </a:defRPr>
            </a:lvl4pPr>
            <a:lvl5pPr marL="2057400" indent="-228600" defTabSz="912813" eaLnBrk="0" hangingPunct="0">
              <a:defRPr sz="2400">
                <a:solidFill>
                  <a:schemeClr val="tx1"/>
                </a:solidFill>
                <a:latin typeface="Times"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Times" charset="0"/>
                <a:ea typeface="Arial" charset="0"/>
                <a:cs typeface="Arial" charset="0"/>
              </a:defRPr>
            </a:lvl9pPr>
          </a:lstStyle>
          <a:p>
            <a:fld id="{01566CDA-AD25-D748-A763-E9DD45FFAADB}" type="slidenum">
              <a:rPr lang="en-US" sz="1500">
                <a:solidFill>
                  <a:schemeClr val="bg1"/>
                </a:solidFill>
                <a:latin typeface="Arial" charset="0"/>
                <a:ea typeface="MS PGothic" charset="0"/>
                <a:cs typeface="MS PGothic" charset="0"/>
              </a:rPr>
              <a:pPr/>
              <a:t>5</a:t>
            </a:fld>
            <a:endParaRPr lang="en-US" sz="1500">
              <a:solidFill>
                <a:schemeClr val="bg1"/>
              </a:solidFill>
              <a:latin typeface="Arial" charset="0"/>
              <a:ea typeface="MS PGothic" charset="0"/>
              <a:cs typeface="MS PGothic" charset="0"/>
            </a:endParaRPr>
          </a:p>
        </p:txBody>
      </p:sp>
      <p:sp>
        <p:nvSpPr>
          <p:cNvPr id="202755" name="Rectangle 3"/>
          <p:cNvSpPr>
            <a:spLocks noChangeArrowheads="1"/>
          </p:cNvSpPr>
          <p:nvPr/>
        </p:nvSpPr>
        <p:spPr bwMode="auto">
          <a:xfrm>
            <a:off x="517282" y="838201"/>
            <a:ext cx="331094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s-ES" sz="1800" i="1" dirty="0" err="1">
                <a:latin typeface="Comic Sans MS" charset="0"/>
              </a:rPr>
              <a:t>Elaeagnus</a:t>
            </a:r>
            <a:r>
              <a:rPr lang="es-ES" sz="1800" i="1" dirty="0">
                <a:latin typeface="Comic Sans MS" charset="0"/>
              </a:rPr>
              <a:t> angustifolia</a:t>
            </a:r>
          </a:p>
          <a:p>
            <a:pPr>
              <a:defRPr/>
            </a:pPr>
            <a:r>
              <a:rPr lang="es-ES" sz="1800" i="1" dirty="0" err="1">
                <a:latin typeface="Comic Sans MS" charset="0"/>
              </a:rPr>
              <a:t>Alnus</a:t>
            </a:r>
            <a:r>
              <a:rPr lang="es-ES" sz="1800" i="1" dirty="0">
                <a:latin typeface="Comic Sans MS" charset="0"/>
              </a:rPr>
              <a:t> glutinosa</a:t>
            </a:r>
          </a:p>
          <a:p>
            <a:pPr>
              <a:defRPr/>
            </a:pPr>
            <a:r>
              <a:rPr lang="es-ES" sz="1800" i="1" dirty="0" err="1">
                <a:latin typeface="Comic Sans MS" charset="0"/>
              </a:rPr>
              <a:t>Lupinus</a:t>
            </a:r>
            <a:r>
              <a:rPr lang="es-ES" sz="1800" i="1" dirty="0">
                <a:latin typeface="Comic Sans MS" charset="0"/>
              </a:rPr>
              <a:t> </a:t>
            </a:r>
            <a:r>
              <a:rPr lang="es-ES" sz="1800" dirty="0" err="1">
                <a:latin typeface="Comic Sans MS" charset="0"/>
              </a:rPr>
              <a:t>sp</a:t>
            </a:r>
            <a:endParaRPr lang="es-ES" sz="1800" dirty="0">
              <a:latin typeface="Comic Sans MS" charset="0"/>
            </a:endParaRPr>
          </a:p>
          <a:p>
            <a:pPr>
              <a:defRPr/>
            </a:pPr>
            <a:endParaRPr lang="es-ES" sz="1800" i="1" dirty="0">
              <a:latin typeface="Comic Sans MS" charset="0"/>
            </a:endParaRPr>
          </a:p>
          <a:p>
            <a:pPr>
              <a:defRPr/>
            </a:pPr>
            <a:r>
              <a:rPr lang="es-ES" sz="1800" i="1" dirty="0" err="1">
                <a:latin typeface="Comic Sans MS" charset="0"/>
              </a:rPr>
              <a:t>Cistus</a:t>
            </a:r>
            <a:r>
              <a:rPr lang="es-ES" sz="1800" i="1" dirty="0">
                <a:latin typeface="Comic Sans MS" charset="0"/>
              </a:rPr>
              <a:t> </a:t>
            </a:r>
            <a:r>
              <a:rPr lang="es-ES" sz="1800" i="1" dirty="0" err="1">
                <a:latin typeface="Comic Sans MS" charset="0"/>
              </a:rPr>
              <a:t>ladanifer</a:t>
            </a:r>
            <a:r>
              <a:rPr lang="es-ES" sz="1800" i="1" dirty="0">
                <a:latin typeface="Comic Sans MS" charset="0"/>
              </a:rPr>
              <a:t>-</a:t>
            </a:r>
            <a:r>
              <a:rPr lang="es-ES" sz="1800" dirty="0">
                <a:latin typeface="Comic Sans MS" charset="0"/>
              </a:rPr>
              <a:t>Gurumelo</a:t>
            </a:r>
            <a:r>
              <a:rPr lang="es-ES" sz="1800" i="1" dirty="0">
                <a:latin typeface="Comic Sans MS" charset="0"/>
              </a:rPr>
              <a:t> </a:t>
            </a:r>
          </a:p>
          <a:p>
            <a:pPr>
              <a:defRPr/>
            </a:pPr>
            <a:r>
              <a:rPr lang="es-ES" sz="1800" i="1" dirty="0" err="1">
                <a:latin typeface="Comic Sans MS" charset="0"/>
              </a:rPr>
              <a:t>Pinus</a:t>
            </a:r>
            <a:r>
              <a:rPr lang="es-ES" sz="1800" i="1" dirty="0">
                <a:latin typeface="Comic Sans MS" charset="0"/>
              </a:rPr>
              <a:t> </a:t>
            </a:r>
            <a:r>
              <a:rPr lang="es-ES" sz="1800" i="1" dirty="0" err="1">
                <a:latin typeface="Comic Sans MS" charset="0"/>
              </a:rPr>
              <a:t>sp-Lactarius</a:t>
            </a:r>
            <a:r>
              <a:rPr lang="es-ES" sz="1800" i="1" dirty="0">
                <a:latin typeface="Comic Sans MS" charset="0"/>
              </a:rPr>
              <a:t> </a:t>
            </a:r>
            <a:r>
              <a:rPr lang="es-ES" sz="1800" i="1" dirty="0" err="1">
                <a:latin typeface="Comic Sans MS" charset="0"/>
              </a:rPr>
              <a:t>deliciosus</a:t>
            </a:r>
            <a:endParaRPr lang="es-ES" sz="1800" i="1" dirty="0">
              <a:latin typeface="Comic Sans MS" charset="0"/>
            </a:endParaRPr>
          </a:p>
          <a:p>
            <a:pPr>
              <a:defRPr/>
            </a:pPr>
            <a:endParaRPr lang="es-ES" sz="1800" i="1" dirty="0">
              <a:latin typeface="Comic Sans MS" charset="0"/>
            </a:endParaRPr>
          </a:p>
          <a:p>
            <a:pPr>
              <a:defRPr/>
            </a:pPr>
            <a:r>
              <a:rPr lang="es-ES" sz="1800" i="1" dirty="0" err="1">
                <a:latin typeface="Comic Sans MS" charset="0"/>
              </a:rPr>
              <a:t>Nicotiana</a:t>
            </a:r>
            <a:r>
              <a:rPr lang="es-ES" sz="1800" i="1" dirty="0">
                <a:latin typeface="Comic Sans MS" charset="0"/>
              </a:rPr>
              <a:t> glauca</a:t>
            </a:r>
          </a:p>
          <a:p>
            <a:pPr>
              <a:defRPr/>
            </a:pPr>
            <a:endParaRPr lang="es-ES" sz="1800" i="1" dirty="0">
              <a:latin typeface="Comic Sans MS" charset="0"/>
            </a:endParaRPr>
          </a:p>
          <a:p>
            <a:pPr>
              <a:defRPr/>
            </a:pPr>
            <a:r>
              <a:rPr lang="es-ES" sz="1800" i="1" dirty="0" err="1">
                <a:latin typeface="Comic Sans MS" charset="0"/>
              </a:rPr>
              <a:t>Digitalis</a:t>
            </a:r>
            <a:r>
              <a:rPr lang="es-ES" sz="1800" i="1" dirty="0">
                <a:latin typeface="Comic Sans MS" charset="0"/>
              </a:rPr>
              <a:t> purpurea</a:t>
            </a:r>
          </a:p>
          <a:p>
            <a:pPr>
              <a:defRPr/>
            </a:pPr>
            <a:endParaRPr lang="es-ES" sz="1800" i="1" dirty="0">
              <a:latin typeface="Comic Sans MS" charset="0"/>
            </a:endParaRPr>
          </a:p>
          <a:p>
            <a:pPr>
              <a:defRPr/>
            </a:pPr>
            <a:r>
              <a:rPr lang="es-ES" sz="1800" i="1" dirty="0" err="1">
                <a:latin typeface="Comic Sans MS" charset="0"/>
              </a:rPr>
              <a:t>Oryza</a:t>
            </a:r>
            <a:r>
              <a:rPr lang="es-ES" sz="1800" i="1" dirty="0">
                <a:latin typeface="Comic Sans MS" charset="0"/>
              </a:rPr>
              <a:t> sativa</a:t>
            </a:r>
          </a:p>
          <a:p>
            <a:pPr>
              <a:defRPr/>
            </a:pPr>
            <a:endParaRPr lang="es-ES" sz="1800" i="1" dirty="0">
              <a:latin typeface="Comic Sans MS" charset="0"/>
            </a:endParaRPr>
          </a:p>
          <a:p>
            <a:pPr>
              <a:defRPr/>
            </a:pPr>
            <a:r>
              <a:rPr lang="es-ES" sz="1800" i="1" dirty="0" err="1">
                <a:latin typeface="Comic Sans MS" charset="0"/>
              </a:rPr>
              <a:t>Papaver</a:t>
            </a:r>
            <a:r>
              <a:rPr lang="es-ES" sz="1800" i="1" dirty="0">
                <a:latin typeface="Comic Sans MS" charset="0"/>
              </a:rPr>
              <a:t> </a:t>
            </a:r>
            <a:r>
              <a:rPr lang="es-ES" sz="1800" i="1" dirty="0" err="1">
                <a:latin typeface="Comic Sans MS" charset="0"/>
              </a:rPr>
              <a:t>somniferum</a:t>
            </a:r>
            <a:endParaRPr lang="es-ES" sz="1800" i="1" dirty="0">
              <a:latin typeface="Comic Sans MS" charset="0"/>
            </a:endParaRPr>
          </a:p>
          <a:p>
            <a:pPr>
              <a:defRPr/>
            </a:pPr>
            <a:endParaRPr lang="es-ES" sz="1800" i="1" dirty="0">
              <a:latin typeface="Comic Sans MS" charset="0"/>
            </a:endParaRPr>
          </a:p>
        </p:txBody>
      </p:sp>
      <p:sp>
        <p:nvSpPr>
          <p:cNvPr id="202771" name="Rectangle 19"/>
          <p:cNvSpPr>
            <a:spLocks noChangeArrowheads="1"/>
          </p:cNvSpPr>
          <p:nvPr/>
        </p:nvSpPr>
        <p:spPr bwMode="auto">
          <a:xfrm>
            <a:off x="3707423" y="803275"/>
            <a:ext cx="352643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s-ES" sz="1800" dirty="0">
                <a:latin typeface="Comic Sans MS" pitchFamily="66" charset="0"/>
                <a:ea typeface="+mn-ea"/>
              </a:rPr>
              <a:t>N </a:t>
            </a:r>
            <a:r>
              <a:rPr lang="es-ES" sz="1800" dirty="0" err="1">
                <a:latin typeface="Comic Sans MS" pitchFamily="66" charset="0"/>
                <a:ea typeface="+mn-ea"/>
              </a:rPr>
              <a:t>fixation</a:t>
            </a:r>
            <a:endParaRPr lang="es-ES" sz="1800" dirty="0">
              <a:latin typeface="Comic Sans MS" pitchFamily="66" charset="0"/>
              <a:ea typeface="+mn-ea"/>
            </a:endParaRPr>
          </a:p>
          <a:p>
            <a:pPr>
              <a:defRPr/>
            </a:pPr>
            <a:r>
              <a:rPr lang="es-ES" sz="1800" dirty="0">
                <a:latin typeface="Comic Sans MS" pitchFamily="66" charset="0"/>
                <a:ea typeface="+mn-ea"/>
              </a:rPr>
              <a:t>N </a:t>
            </a:r>
            <a:r>
              <a:rPr lang="es-ES" sz="1800" dirty="0" err="1">
                <a:latin typeface="Comic Sans MS" pitchFamily="66" charset="0"/>
                <a:ea typeface="+mn-ea"/>
              </a:rPr>
              <a:t>fixation</a:t>
            </a:r>
            <a:endParaRPr lang="es-ES" sz="1800" dirty="0">
              <a:latin typeface="Comic Sans MS" pitchFamily="66" charset="0"/>
              <a:ea typeface="+mn-ea"/>
            </a:endParaRPr>
          </a:p>
          <a:p>
            <a:pPr>
              <a:defRPr/>
            </a:pPr>
            <a:r>
              <a:rPr lang="es-ES" sz="1800" dirty="0">
                <a:latin typeface="Comic Sans MS" pitchFamily="66" charset="0"/>
                <a:ea typeface="+mn-ea"/>
              </a:rPr>
              <a:t>N </a:t>
            </a:r>
            <a:r>
              <a:rPr lang="es-ES" sz="1800" dirty="0" err="1">
                <a:latin typeface="Comic Sans MS" pitchFamily="66" charset="0"/>
                <a:ea typeface="+mn-ea"/>
              </a:rPr>
              <a:t>fixation</a:t>
            </a:r>
            <a:endParaRPr lang="es-ES" sz="1800" dirty="0">
              <a:latin typeface="Comic Sans MS" pitchFamily="66" charset="0"/>
              <a:ea typeface="+mn-ea"/>
            </a:endParaRPr>
          </a:p>
          <a:p>
            <a:pPr>
              <a:defRPr/>
            </a:pPr>
            <a:endParaRPr lang="es-ES" sz="1800" dirty="0">
              <a:latin typeface="Comic Sans MS" pitchFamily="66" charset="0"/>
              <a:ea typeface="+mn-ea"/>
            </a:endParaRPr>
          </a:p>
          <a:p>
            <a:pPr>
              <a:defRPr/>
            </a:pPr>
            <a:r>
              <a:rPr lang="es-ES" sz="1800" dirty="0" err="1">
                <a:latin typeface="Comic Sans MS" pitchFamily="66" charset="0"/>
                <a:ea typeface="+mn-ea"/>
              </a:rPr>
              <a:t>Mycorrhyzation</a:t>
            </a:r>
            <a:r>
              <a:rPr lang="es-ES" sz="1800" dirty="0">
                <a:latin typeface="Comic Sans MS" pitchFamily="66" charset="0"/>
                <a:ea typeface="+mn-ea"/>
              </a:rPr>
              <a:t> </a:t>
            </a:r>
            <a:r>
              <a:rPr lang="es-ES" sz="1800" dirty="0" err="1">
                <a:latin typeface="Comic Sans MS" pitchFamily="66" charset="0"/>
                <a:ea typeface="+mn-ea"/>
              </a:rPr>
              <a:t>improvement</a:t>
            </a:r>
            <a:endParaRPr lang="es-ES" sz="1800" dirty="0">
              <a:latin typeface="Comic Sans MS" pitchFamily="66" charset="0"/>
              <a:ea typeface="+mn-ea"/>
            </a:endParaRPr>
          </a:p>
          <a:p>
            <a:pPr>
              <a:defRPr/>
            </a:pPr>
            <a:r>
              <a:rPr lang="es-ES" sz="1800" dirty="0" err="1">
                <a:latin typeface="Comic Sans MS" pitchFamily="66" charset="0"/>
                <a:ea typeface="+mn-ea"/>
              </a:rPr>
              <a:t>Mycorrhyzation</a:t>
            </a:r>
            <a:r>
              <a:rPr lang="es-ES" sz="1800" dirty="0">
                <a:latin typeface="Comic Sans MS" pitchFamily="66" charset="0"/>
                <a:ea typeface="+mn-ea"/>
              </a:rPr>
              <a:t> </a:t>
            </a:r>
            <a:r>
              <a:rPr lang="es-ES" sz="1800" dirty="0" err="1">
                <a:latin typeface="Comic Sans MS" pitchFamily="66" charset="0"/>
                <a:ea typeface="+mn-ea"/>
              </a:rPr>
              <a:t>improvement</a:t>
            </a:r>
            <a:endParaRPr lang="es-ES" sz="1800" dirty="0">
              <a:latin typeface="Comic Sans MS" pitchFamily="66" charset="0"/>
              <a:ea typeface="+mn-ea"/>
            </a:endParaRPr>
          </a:p>
          <a:p>
            <a:pPr>
              <a:defRPr/>
            </a:pPr>
            <a:endParaRPr lang="es-ES" sz="1800" dirty="0">
              <a:latin typeface="Comic Sans MS" pitchFamily="66" charset="0"/>
              <a:ea typeface="+mn-ea"/>
            </a:endParaRPr>
          </a:p>
          <a:p>
            <a:pPr>
              <a:defRPr/>
            </a:pPr>
            <a:r>
              <a:rPr lang="es-ES" sz="1800" dirty="0" err="1">
                <a:latin typeface="Comic Sans MS" pitchFamily="66" charset="0"/>
                <a:ea typeface="+mn-ea"/>
              </a:rPr>
              <a:t>Secondary</a:t>
            </a:r>
            <a:r>
              <a:rPr lang="es-ES" sz="1800" dirty="0">
                <a:latin typeface="Comic Sans MS" pitchFamily="66" charset="0"/>
                <a:ea typeface="+mn-ea"/>
              </a:rPr>
              <a:t> </a:t>
            </a:r>
            <a:r>
              <a:rPr lang="es-ES" sz="1800" dirty="0" err="1">
                <a:latin typeface="Comic Sans MS" pitchFamily="66" charset="0"/>
                <a:ea typeface="+mn-ea"/>
              </a:rPr>
              <a:t>metabolism</a:t>
            </a:r>
            <a:endParaRPr lang="es-ES" sz="1800" dirty="0">
              <a:latin typeface="Comic Sans MS" pitchFamily="66" charset="0"/>
              <a:ea typeface="+mn-ea"/>
            </a:endParaRPr>
          </a:p>
          <a:p>
            <a:pPr>
              <a:defRPr/>
            </a:pPr>
            <a:endParaRPr lang="es-ES" sz="1800" dirty="0">
              <a:latin typeface="Comic Sans MS" pitchFamily="66" charset="0"/>
              <a:ea typeface="+mn-ea"/>
            </a:endParaRPr>
          </a:p>
          <a:p>
            <a:pPr>
              <a:defRPr/>
            </a:pPr>
            <a:r>
              <a:rPr lang="es-ES" sz="1800" dirty="0" err="1">
                <a:latin typeface="Comic Sans MS" pitchFamily="66" charset="0"/>
                <a:ea typeface="+mn-ea"/>
              </a:rPr>
              <a:t>Secondary</a:t>
            </a:r>
            <a:r>
              <a:rPr lang="es-ES" sz="1800" dirty="0">
                <a:latin typeface="Comic Sans MS" pitchFamily="66" charset="0"/>
                <a:ea typeface="+mn-ea"/>
              </a:rPr>
              <a:t> </a:t>
            </a:r>
            <a:r>
              <a:rPr lang="es-ES" sz="1800" dirty="0" err="1">
                <a:latin typeface="Comic Sans MS" pitchFamily="66" charset="0"/>
                <a:ea typeface="+mn-ea"/>
              </a:rPr>
              <a:t>metabolism</a:t>
            </a:r>
            <a:endParaRPr lang="es-ES" sz="1800" dirty="0">
              <a:latin typeface="Comic Sans MS" pitchFamily="66" charset="0"/>
              <a:ea typeface="+mn-ea"/>
            </a:endParaRPr>
          </a:p>
          <a:p>
            <a:pPr>
              <a:defRPr/>
            </a:pPr>
            <a:endParaRPr lang="es-ES" sz="1800" dirty="0">
              <a:latin typeface="Comic Sans MS" pitchFamily="66" charset="0"/>
              <a:ea typeface="+mn-ea"/>
            </a:endParaRPr>
          </a:p>
          <a:p>
            <a:pPr>
              <a:defRPr/>
            </a:pPr>
            <a:r>
              <a:rPr lang="es-ES" sz="1800" dirty="0">
                <a:latin typeface="Comic Sans MS" pitchFamily="66" charset="0"/>
                <a:ea typeface="+mn-ea"/>
              </a:rPr>
              <a:t>Extreme </a:t>
            </a:r>
            <a:r>
              <a:rPr lang="es-ES" sz="1800" dirty="0" err="1">
                <a:latin typeface="Comic Sans MS" pitchFamily="66" charset="0"/>
                <a:ea typeface="+mn-ea"/>
              </a:rPr>
              <a:t>redox</a:t>
            </a:r>
            <a:r>
              <a:rPr lang="es-ES" sz="1800" dirty="0">
                <a:latin typeface="Comic Sans MS" pitchFamily="66" charset="0"/>
                <a:ea typeface="+mn-ea"/>
              </a:rPr>
              <a:t> </a:t>
            </a:r>
            <a:r>
              <a:rPr lang="es-ES" sz="1800" dirty="0" err="1">
                <a:latin typeface="Comic Sans MS" pitchFamily="66" charset="0"/>
                <a:ea typeface="+mn-ea"/>
              </a:rPr>
              <a:t>potential</a:t>
            </a:r>
            <a:r>
              <a:rPr lang="es-ES" sz="1800" dirty="0">
                <a:latin typeface="Comic Sans MS" pitchFamily="66" charset="0"/>
                <a:ea typeface="+mn-ea"/>
              </a:rPr>
              <a:t> in </a:t>
            </a:r>
            <a:r>
              <a:rPr lang="es-ES" sz="1800" dirty="0" err="1">
                <a:latin typeface="Comic Sans MS" pitchFamily="66" charset="0"/>
                <a:ea typeface="+mn-ea"/>
              </a:rPr>
              <a:t>soil</a:t>
            </a:r>
            <a:endParaRPr lang="es-ES" sz="1800" dirty="0">
              <a:latin typeface="Comic Sans MS" pitchFamily="66" charset="0"/>
              <a:ea typeface="+mn-ea"/>
            </a:endParaRPr>
          </a:p>
          <a:p>
            <a:pPr>
              <a:defRPr/>
            </a:pPr>
            <a:endParaRPr lang="es-ES" sz="1800" dirty="0">
              <a:latin typeface="Comic Sans MS" pitchFamily="66" charset="0"/>
              <a:ea typeface="+mn-ea"/>
            </a:endParaRPr>
          </a:p>
          <a:p>
            <a:pPr>
              <a:defRPr/>
            </a:pPr>
            <a:r>
              <a:rPr lang="es-ES" sz="1800" dirty="0" err="1">
                <a:latin typeface="Comic Sans MS" pitchFamily="66" charset="0"/>
                <a:ea typeface="+mn-ea"/>
              </a:rPr>
              <a:t>Secondary</a:t>
            </a:r>
            <a:r>
              <a:rPr lang="es-ES" sz="1800" dirty="0">
                <a:latin typeface="Comic Sans MS" pitchFamily="66" charset="0"/>
                <a:ea typeface="+mn-ea"/>
              </a:rPr>
              <a:t> </a:t>
            </a:r>
            <a:r>
              <a:rPr lang="es-ES" sz="1800" dirty="0" err="1">
                <a:latin typeface="Comic Sans MS" pitchFamily="66" charset="0"/>
                <a:ea typeface="+mn-ea"/>
              </a:rPr>
              <a:t>metabolism</a:t>
            </a:r>
            <a:endParaRPr lang="es-ES" sz="1800" dirty="0">
              <a:latin typeface="Comic Sans MS" pitchFamily="66" charset="0"/>
              <a:ea typeface="+mn-ea"/>
            </a:endParaRPr>
          </a:p>
          <a:p>
            <a:pPr>
              <a:defRPr/>
            </a:pPr>
            <a:endParaRPr lang="es-ES" sz="1800" dirty="0">
              <a:latin typeface="Comic Sans MS" pitchFamily="66" charset="0"/>
              <a:ea typeface="+mn-ea"/>
            </a:endParaRPr>
          </a:p>
        </p:txBody>
      </p:sp>
      <p:grpSp>
        <p:nvGrpSpPr>
          <p:cNvPr id="82949" name="Group 22"/>
          <p:cNvGrpSpPr>
            <a:grpSpLocks/>
          </p:cNvGrpSpPr>
          <p:nvPr/>
        </p:nvGrpSpPr>
        <p:grpSpPr bwMode="auto">
          <a:xfrm>
            <a:off x="6896100" y="255588"/>
            <a:ext cx="2007577" cy="1295400"/>
            <a:chOff x="442" y="432"/>
            <a:chExt cx="1370" cy="815"/>
          </a:xfrm>
        </p:grpSpPr>
        <p:grpSp>
          <p:nvGrpSpPr>
            <p:cNvPr id="82952" name="Group 23"/>
            <p:cNvGrpSpPr>
              <a:grpSpLocks/>
            </p:cNvGrpSpPr>
            <p:nvPr/>
          </p:nvGrpSpPr>
          <p:grpSpPr bwMode="auto">
            <a:xfrm>
              <a:off x="442" y="432"/>
              <a:ext cx="1370" cy="815"/>
              <a:chOff x="323" y="768"/>
              <a:chExt cx="4725" cy="2352"/>
            </a:xfrm>
          </p:grpSpPr>
          <p:sp>
            <p:nvSpPr>
              <p:cNvPr id="202776" name="Oval 24"/>
              <p:cNvSpPr>
                <a:spLocks noChangeArrowheads="1"/>
              </p:cNvSpPr>
              <p:nvPr/>
            </p:nvSpPr>
            <p:spPr bwMode="auto">
              <a:xfrm>
                <a:off x="2736" y="1535"/>
                <a:ext cx="1921"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 sz="1800"/>
              </a:p>
            </p:txBody>
          </p:sp>
          <p:sp>
            <p:nvSpPr>
              <p:cNvPr id="202777" name="Oval 25"/>
              <p:cNvSpPr>
                <a:spLocks noChangeArrowheads="1"/>
              </p:cNvSpPr>
              <p:nvPr/>
            </p:nvSpPr>
            <p:spPr bwMode="auto">
              <a:xfrm>
                <a:off x="1488" y="1584"/>
                <a:ext cx="1921" cy="1536"/>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 sz="1800"/>
              </a:p>
            </p:txBody>
          </p:sp>
          <p:sp>
            <p:nvSpPr>
              <p:cNvPr id="202778" name="Oval 26"/>
              <p:cNvSpPr>
                <a:spLocks noChangeArrowheads="1"/>
              </p:cNvSpPr>
              <p:nvPr/>
            </p:nvSpPr>
            <p:spPr bwMode="auto">
              <a:xfrm>
                <a:off x="2112" y="768"/>
                <a:ext cx="1921" cy="1536"/>
              </a:xfrm>
              <a:prstGeom prst="ellipse">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110000"/>
                  </a:lnSpc>
                  <a:defRPr/>
                </a:pPr>
                <a:endParaRPr lang="es-ES" sz="1200" b="1">
                  <a:solidFill>
                    <a:schemeClr val="bg1"/>
                  </a:solidFill>
                  <a:latin typeface="Arial" charset="0"/>
                </a:endParaRPr>
              </a:p>
            </p:txBody>
          </p:sp>
          <p:sp>
            <p:nvSpPr>
              <p:cNvPr id="202779" name="Text Box 27"/>
              <p:cNvSpPr txBox="1">
                <a:spLocks noChangeArrowheads="1"/>
              </p:cNvSpPr>
              <p:nvPr/>
            </p:nvSpPr>
            <p:spPr bwMode="auto">
              <a:xfrm>
                <a:off x="323" y="2624"/>
                <a:ext cx="3537"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110000"/>
                  </a:lnSpc>
                  <a:defRPr/>
                </a:pPr>
                <a:r>
                  <a:rPr lang="es-ES" sz="1000" b="1" dirty="0">
                    <a:solidFill>
                      <a:srgbClr val="006600"/>
                    </a:solidFill>
                    <a:latin typeface="Arial" charset="0"/>
                  </a:rPr>
                  <a:t>MICROORGANISMOS</a:t>
                </a:r>
              </a:p>
            </p:txBody>
          </p:sp>
          <p:sp>
            <p:nvSpPr>
              <p:cNvPr id="202780" name="Text Box 28"/>
              <p:cNvSpPr txBox="1">
                <a:spLocks noChangeArrowheads="1"/>
              </p:cNvSpPr>
              <p:nvPr/>
            </p:nvSpPr>
            <p:spPr bwMode="auto">
              <a:xfrm>
                <a:off x="3574" y="2590"/>
                <a:ext cx="1474"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110000"/>
                  </a:lnSpc>
                  <a:defRPr/>
                </a:pPr>
                <a:r>
                  <a:rPr lang="es-ES" sz="1000" b="1">
                    <a:solidFill>
                      <a:srgbClr val="006600"/>
                    </a:solidFill>
                    <a:latin typeface="Arial" charset="0"/>
                  </a:rPr>
                  <a:t>SUELO</a:t>
                </a:r>
              </a:p>
            </p:txBody>
          </p:sp>
          <p:sp>
            <p:nvSpPr>
              <p:cNvPr id="202781" name="Text Box 29"/>
              <p:cNvSpPr txBox="1">
                <a:spLocks noChangeArrowheads="1"/>
              </p:cNvSpPr>
              <p:nvPr/>
            </p:nvSpPr>
            <p:spPr bwMode="auto">
              <a:xfrm>
                <a:off x="2318" y="973"/>
                <a:ext cx="1642"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110000"/>
                  </a:lnSpc>
                  <a:defRPr/>
                </a:pPr>
                <a:r>
                  <a:rPr lang="es-ES" sz="1000" b="1">
                    <a:solidFill>
                      <a:srgbClr val="006600"/>
                    </a:solidFill>
                    <a:latin typeface="Arial" charset="0"/>
                  </a:rPr>
                  <a:t>PLANTA</a:t>
                </a:r>
              </a:p>
            </p:txBody>
          </p:sp>
          <p:sp>
            <p:nvSpPr>
              <p:cNvPr id="202782" name="AutoShape 30"/>
              <p:cNvSpPr>
                <a:spLocks noChangeArrowheads="1"/>
              </p:cNvSpPr>
              <p:nvPr/>
            </p:nvSpPr>
            <p:spPr bwMode="auto">
              <a:xfrm>
                <a:off x="2160" y="1102"/>
                <a:ext cx="1921" cy="1539"/>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 sz="1800"/>
              </a:p>
            </p:txBody>
          </p:sp>
        </p:grpSp>
        <p:sp>
          <p:nvSpPr>
            <p:cNvPr id="202783" name="Oval 31" descr="Diagonal hacia arriba ancha"/>
            <p:cNvSpPr>
              <a:spLocks noChangeArrowheads="1"/>
            </p:cNvSpPr>
            <p:nvPr/>
          </p:nvSpPr>
          <p:spPr bwMode="auto">
            <a:xfrm>
              <a:off x="912" y="768"/>
              <a:ext cx="768" cy="291"/>
            </a:xfrm>
            <a:prstGeom prst="ellipse">
              <a:avLst/>
            </a:prstGeom>
            <a:pattFill prst="wdUpDiag">
              <a:fgClr>
                <a:srgbClr val="99FF33"/>
              </a:fgClr>
              <a:bgClr>
                <a:srgbClr val="CCFFCC"/>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 sz="1800"/>
            </a:p>
          </p:txBody>
        </p:sp>
        <p:sp>
          <p:nvSpPr>
            <p:cNvPr id="202784" name="Text Box 32"/>
            <p:cNvSpPr txBox="1">
              <a:spLocks noChangeArrowheads="1"/>
            </p:cNvSpPr>
            <p:nvPr/>
          </p:nvSpPr>
          <p:spPr bwMode="auto">
            <a:xfrm>
              <a:off x="931" y="816"/>
              <a:ext cx="73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110000"/>
                </a:lnSpc>
                <a:defRPr/>
              </a:pPr>
              <a:r>
                <a:rPr lang="es-ES" sz="1200" b="1">
                  <a:solidFill>
                    <a:srgbClr val="006600"/>
                  </a:solidFill>
                  <a:latin typeface="Arial" charset="0"/>
                </a:rPr>
                <a:t>RIZOSFERA</a:t>
              </a:r>
            </a:p>
          </p:txBody>
        </p:sp>
      </p:grpSp>
      <p:sp>
        <p:nvSpPr>
          <p:cNvPr id="82950" name="40 CuadroTexto"/>
          <p:cNvSpPr txBox="1">
            <a:spLocks noChangeArrowheads="1"/>
          </p:cNvSpPr>
          <p:nvPr/>
        </p:nvSpPr>
        <p:spPr bwMode="auto">
          <a:xfrm>
            <a:off x="383931" y="174625"/>
            <a:ext cx="3071446" cy="584776"/>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r>
              <a:rPr lang="es-ES" sz="1600"/>
              <a:t>SCREENINGS CARRIED OUT IN…</a:t>
            </a:r>
          </a:p>
        </p:txBody>
      </p:sp>
      <p:sp>
        <p:nvSpPr>
          <p:cNvPr id="82951" name="41 CuadroTexto"/>
          <p:cNvSpPr txBox="1">
            <a:spLocks noChangeArrowheads="1"/>
          </p:cNvSpPr>
          <p:nvPr/>
        </p:nvSpPr>
        <p:spPr bwMode="auto">
          <a:xfrm>
            <a:off x="502628" y="5084763"/>
            <a:ext cx="4831373" cy="1077912"/>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just" eaLnBrk="1" hangingPunct="1"/>
            <a:r>
              <a:rPr lang="es-ES" sz="1600"/>
              <a:t>SOME RELEVANT RESULTS IN…..</a:t>
            </a:r>
          </a:p>
          <a:p>
            <a:pPr algn="just" eaLnBrk="1" hangingPunct="1"/>
            <a:r>
              <a:rPr lang="es-ES" sz="1600"/>
              <a:t>	Bacterial communication</a:t>
            </a:r>
          </a:p>
          <a:p>
            <a:pPr algn="just" eaLnBrk="1" hangingPunct="1"/>
            <a:r>
              <a:rPr lang="es-ES" sz="1600"/>
              <a:t>	Plant-bacteria communication</a:t>
            </a:r>
          </a:p>
          <a:p>
            <a:pPr algn="just" eaLnBrk="1" hangingPunct="1"/>
            <a:r>
              <a:rPr lang="es-ES" sz="1600"/>
              <a:t>	Plant protection against pathogens and salt stress</a:t>
            </a:r>
          </a:p>
        </p:txBody>
      </p:sp>
    </p:spTree>
    <p:extLst>
      <p:ext uri="{BB962C8B-B14F-4D97-AF65-F5344CB8AC3E}">
        <p14:creationId xmlns:p14="http://schemas.microsoft.com/office/powerpoint/2010/main" val="4094306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766" y="242889"/>
            <a:ext cx="1247042"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3 Marcador de número de diapositiva"/>
          <p:cNvSpPr>
            <a:spLocks noGrp="1"/>
          </p:cNvSpPr>
          <p:nvPr>
            <p:ph type="sldNum" sz="quarter" idx="10"/>
          </p:nvPr>
        </p:nvSpPr>
        <p:spPr/>
        <p:txBody>
          <a:bodyPr/>
          <a:lstStyle>
            <a:lvl1pPr defTabSz="912813">
              <a:defRPr sz="2400">
                <a:solidFill>
                  <a:schemeClr val="tx1"/>
                </a:solidFill>
                <a:latin typeface="Times" charset="0"/>
                <a:ea typeface="ＭＳ Ｐゴシック" charset="0"/>
              </a:defRPr>
            </a:lvl1pPr>
            <a:lvl2pPr marL="742950" indent="-285750" defTabSz="912813">
              <a:defRPr sz="2400">
                <a:solidFill>
                  <a:schemeClr val="tx1"/>
                </a:solidFill>
                <a:latin typeface="Times" charset="0"/>
                <a:ea typeface="ＭＳ Ｐゴシック" charset="0"/>
              </a:defRPr>
            </a:lvl2pPr>
            <a:lvl3pPr marL="1143000" indent="-228600" defTabSz="912813">
              <a:defRPr sz="2400">
                <a:solidFill>
                  <a:schemeClr val="tx1"/>
                </a:solidFill>
                <a:latin typeface="Times" charset="0"/>
                <a:ea typeface="ＭＳ Ｐゴシック" charset="0"/>
              </a:defRPr>
            </a:lvl3pPr>
            <a:lvl4pPr marL="1600200" indent="-228600" defTabSz="912813">
              <a:defRPr sz="2400">
                <a:solidFill>
                  <a:schemeClr val="tx1"/>
                </a:solidFill>
                <a:latin typeface="Times" charset="0"/>
                <a:ea typeface="ＭＳ Ｐゴシック" charset="0"/>
              </a:defRPr>
            </a:lvl4pPr>
            <a:lvl5pPr marL="2057400" indent="-228600" defTabSz="912813">
              <a:defRPr sz="2400">
                <a:solidFill>
                  <a:schemeClr val="tx1"/>
                </a:solidFill>
                <a:latin typeface="Times"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Times" charset="0"/>
                <a:ea typeface="ＭＳ Ｐゴシック" charset="0"/>
              </a:defRPr>
            </a:lvl9pPr>
          </a:lstStyle>
          <a:p>
            <a:fld id="{DA2CE2F6-F230-274B-8833-CB256967591D}" type="slidenum">
              <a:rPr lang="en-US" sz="1500">
                <a:solidFill>
                  <a:schemeClr val="bg1"/>
                </a:solidFill>
                <a:latin typeface="Arial" charset="0"/>
              </a:rPr>
              <a:pPr/>
              <a:t>6</a:t>
            </a:fld>
            <a:endParaRPr lang="en-US" sz="1500">
              <a:solidFill>
                <a:schemeClr val="bg1"/>
              </a:solidFill>
              <a:latin typeface="Arial" charset="0"/>
            </a:endParaRPr>
          </a:p>
        </p:txBody>
      </p:sp>
      <p:grpSp>
        <p:nvGrpSpPr>
          <p:cNvPr id="7172" name="7 Grupo"/>
          <p:cNvGrpSpPr>
            <a:grpSpLocks/>
          </p:cNvGrpSpPr>
          <p:nvPr/>
        </p:nvGrpSpPr>
        <p:grpSpPr bwMode="auto">
          <a:xfrm>
            <a:off x="3135924" y="2173288"/>
            <a:ext cx="2565889" cy="1354137"/>
            <a:chOff x="2792760" y="2132856"/>
            <a:chExt cx="2664296" cy="1800391"/>
          </a:xfrm>
        </p:grpSpPr>
        <p:sp>
          <p:nvSpPr>
            <p:cNvPr id="6" name="5 Elipse"/>
            <p:cNvSpPr/>
            <p:nvPr/>
          </p:nvSpPr>
          <p:spPr bwMode="auto">
            <a:xfrm>
              <a:off x="2792760" y="2132856"/>
              <a:ext cx="2664296" cy="1800391"/>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defRPr/>
              </a:pPr>
              <a:endParaRPr lang="es-ES">
                <a:latin typeface="Times" pitchFamily="1" charset="0"/>
                <a:ea typeface="+mn-ea"/>
              </a:endParaRPr>
            </a:p>
          </p:txBody>
        </p:sp>
        <p:sp>
          <p:nvSpPr>
            <p:cNvPr id="7199" name="4 CuadroTexto"/>
            <p:cNvSpPr txBox="1">
              <a:spLocks noChangeArrowheads="1"/>
            </p:cNvSpPr>
            <p:nvPr/>
          </p:nvSpPr>
          <p:spPr bwMode="auto">
            <a:xfrm>
              <a:off x="3086444" y="2348880"/>
              <a:ext cx="2118697" cy="143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s-ES" sz="1600">
                  <a:latin typeface="Candara" charset="0"/>
                </a:rPr>
                <a:t>PLANTA  </a:t>
              </a:r>
            </a:p>
            <a:p>
              <a:pPr algn="ctr"/>
              <a:r>
                <a:rPr lang="es-ES" sz="1600">
                  <a:latin typeface="Candara" charset="0"/>
                </a:rPr>
                <a:t>&amp;</a:t>
              </a:r>
            </a:p>
            <a:p>
              <a:pPr algn="ctr"/>
              <a:r>
                <a:rPr lang="es-ES" sz="1600">
                  <a:latin typeface="Candara" charset="0"/>
                </a:rPr>
                <a:t>MICROORGANISMOS</a:t>
              </a:r>
            </a:p>
            <a:p>
              <a:pPr algn="ctr"/>
              <a:r>
                <a:rPr lang="es-ES" sz="1600">
                  <a:latin typeface="Candara" charset="0"/>
                </a:rPr>
                <a:t>ASOCIADOS</a:t>
              </a:r>
            </a:p>
          </p:txBody>
        </p:sp>
      </p:grpSp>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854" y="1014414"/>
            <a:ext cx="1481504" cy="120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4" name="9 CuadroTexto"/>
          <p:cNvSpPr txBox="1">
            <a:spLocks noChangeArrowheads="1"/>
          </p:cNvSpPr>
          <p:nvPr/>
        </p:nvSpPr>
        <p:spPr bwMode="auto">
          <a:xfrm>
            <a:off x="359798" y="2692400"/>
            <a:ext cx="2603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s-ES" sz="1800">
                <a:latin typeface="Candara" charset="0"/>
              </a:rPr>
              <a:t>AISLAMIENTO DE GENES</a:t>
            </a:r>
          </a:p>
        </p:txBody>
      </p:sp>
      <p:sp>
        <p:nvSpPr>
          <p:cNvPr id="10" name="9 CuadroTexto"/>
          <p:cNvSpPr txBox="1"/>
          <p:nvPr/>
        </p:nvSpPr>
        <p:spPr>
          <a:xfrm>
            <a:off x="671608" y="581025"/>
            <a:ext cx="1865978" cy="369332"/>
          </a:xfrm>
          <a:prstGeom prst="rect">
            <a:avLst/>
          </a:prstGeom>
          <a:solidFill>
            <a:schemeClr val="accent2">
              <a:lumMod val="20000"/>
              <a:lumOff val="80000"/>
            </a:schemeClr>
          </a:solidFill>
          <a:ln w="57150">
            <a:solidFill>
              <a:schemeClr val="accent2"/>
            </a:solidFill>
          </a:ln>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s-ES" sz="1800">
                <a:latin typeface="Candara" charset="0"/>
              </a:rPr>
              <a:t>METAGENÓMICA</a:t>
            </a:r>
          </a:p>
        </p:txBody>
      </p:sp>
      <p:sp>
        <p:nvSpPr>
          <p:cNvPr id="11" name="10 CuadroTexto"/>
          <p:cNvSpPr txBox="1"/>
          <p:nvPr/>
        </p:nvSpPr>
        <p:spPr>
          <a:xfrm>
            <a:off x="670709" y="3659188"/>
            <a:ext cx="1936648" cy="1200329"/>
          </a:xfrm>
          <a:prstGeom prst="rect">
            <a:avLst/>
          </a:prstGeom>
          <a:solidFill>
            <a:schemeClr val="accent2">
              <a:lumMod val="20000"/>
              <a:lumOff val="80000"/>
            </a:schemeClr>
          </a:solidFill>
          <a:ln w="57150">
            <a:solidFill>
              <a:schemeClr val="accent2"/>
            </a:solidFill>
          </a:ln>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s-ES" sz="1800">
                <a:latin typeface="Candara" charset="0"/>
              </a:rPr>
              <a:t>NUEVAS </a:t>
            </a:r>
          </a:p>
          <a:p>
            <a:pPr algn="ctr"/>
            <a:r>
              <a:rPr lang="es-ES" sz="1800">
                <a:latin typeface="Candara" charset="0"/>
              </a:rPr>
              <a:t>MOLÉCULAS</a:t>
            </a:r>
          </a:p>
          <a:p>
            <a:pPr algn="ctr"/>
            <a:r>
              <a:rPr lang="es-ES" sz="1800">
                <a:latin typeface="Candara" charset="0"/>
              </a:rPr>
              <a:t>RECOMBINANTES </a:t>
            </a:r>
          </a:p>
          <a:p>
            <a:pPr algn="ctr"/>
            <a:r>
              <a:rPr lang="es-ES" sz="1800">
                <a:latin typeface="Candara" charset="0"/>
              </a:rPr>
              <a:t>BIOACTIVAS</a:t>
            </a:r>
          </a:p>
        </p:txBody>
      </p:sp>
      <p:sp>
        <p:nvSpPr>
          <p:cNvPr id="12" name="11 Flecha abajo"/>
          <p:cNvSpPr/>
          <p:nvPr/>
        </p:nvSpPr>
        <p:spPr bwMode="auto">
          <a:xfrm>
            <a:off x="1439008" y="3049588"/>
            <a:ext cx="508489" cy="552450"/>
          </a:xfrm>
          <a:prstGeom prst="downArrow">
            <a:avLst/>
          </a:prstGeom>
          <a:solidFill>
            <a:schemeClr val="accent2">
              <a:lumMod val="20000"/>
              <a:lumOff val="80000"/>
            </a:schemeClr>
          </a:solidFill>
          <a:ln w="9525" cap="flat" cmpd="sng" algn="ctr">
            <a:solidFill>
              <a:srgbClr val="0A02B4"/>
            </a:solidFill>
            <a:prstDash val="solid"/>
            <a:round/>
            <a:headEnd type="none" w="med" len="med"/>
            <a:tailEnd type="none" w="med" len="med"/>
          </a:ln>
          <a:effectLst/>
          <a:extLst/>
        </p:spPr>
        <p:txBody>
          <a:bodyPr/>
          <a:lstStyle/>
          <a:p>
            <a:pPr>
              <a:defRPr/>
            </a:pPr>
            <a:endParaRPr lang="es-ES">
              <a:latin typeface="Times" pitchFamily="1" charset="0"/>
              <a:ea typeface="+mn-ea"/>
            </a:endParaRPr>
          </a:p>
        </p:txBody>
      </p:sp>
      <p:sp>
        <p:nvSpPr>
          <p:cNvPr id="13" name="12 Flecha abajo"/>
          <p:cNvSpPr/>
          <p:nvPr/>
        </p:nvSpPr>
        <p:spPr bwMode="auto">
          <a:xfrm>
            <a:off x="1439008" y="2141538"/>
            <a:ext cx="398585" cy="550862"/>
          </a:xfrm>
          <a:prstGeom prst="downArrow">
            <a:avLst/>
          </a:prstGeom>
          <a:solidFill>
            <a:schemeClr val="accent2">
              <a:lumMod val="20000"/>
              <a:lumOff val="80000"/>
            </a:schemeClr>
          </a:solidFill>
          <a:ln w="9525" cap="flat" cmpd="sng" algn="ctr">
            <a:solidFill>
              <a:srgbClr val="0A02B4"/>
            </a:solidFill>
            <a:prstDash val="solid"/>
            <a:round/>
            <a:headEnd type="none" w="med" len="med"/>
            <a:tailEnd type="none" w="med" len="med"/>
          </a:ln>
          <a:effectLst/>
          <a:extLst/>
        </p:spPr>
        <p:txBody>
          <a:bodyPr/>
          <a:lstStyle/>
          <a:p>
            <a:pPr>
              <a:defRPr/>
            </a:pPr>
            <a:endParaRPr lang="es-ES">
              <a:latin typeface="Times" pitchFamily="1" charset="0"/>
              <a:ea typeface="+mn-ea"/>
            </a:endParaRPr>
          </a:p>
        </p:txBody>
      </p:sp>
      <p:sp>
        <p:nvSpPr>
          <p:cNvPr id="7179" name="29 CuadroTexto"/>
          <p:cNvSpPr txBox="1">
            <a:spLocks noChangeArrowheads="1"/>
          </p:cNvSpPr>
          <p:nvPr/>
        </p:nvSpPr>
        <p:spPr bwMode="auto">
          <a:xfrm>
            <a:off x="787365" y="4938714"/>
            <a:ext cx="1701871" cy="9233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s-ES" sz="1800">
                <a:latin typeface="Candara" charset="0"/>
              </a:rPr>
              <a:t>ANTIBIOTICOS</a:t>
            </a:r>
          </a:p>
          <a:p>
            <a:pPr algn="ctr"/>
            <a:r>
              <a:rPr lang="es-ES" sz="1800">
                <a:latin typeface="Candara" charset="0"/>
              </a:rPr>
              <a:t>ANTIFUNGICOS</a:t>
            </a:r>
          </a:p>
          <a:p>
            <a:pPr algn="ctr"/>
            <a:r>
              <a:rPr lang="es-ES" sz="1800">
                <a:latin typeface="Candara" charset="0"/>
              </a:rPr>
              <a:t>OTROS…..</a:t>
            </a:r>
          </a:p>
        </p:txBody>
      </p:sp>
      <p:grpSp>
        <p:nvGrpSpPr>
          <p:cNvPr id="7180" name="17 Grupo"/>
          <p:cNvGrpSpPr>
            <a:grpSpLocks/>
          </p:cNvGrpSpPr>
          <p:nvPr/>
        </p:nvGrpSpPr>
        <p:grpSpPr bwMode="auto">
          <a:xfrm>
            <a:off x="4963259" y="2239963"/>
            <a:ext cx="1595803" cy="730250"/>
            <a:chOff x="6127946" y="2964441"/>
            <a:chExt cx="1728357" cy="729412"/>
          </a:xfrm>
        </p:grpSpPr>
        <p:sp>
          <p:nvSpPr>
            <p:cNvPr id="16" name="15 Elipse"/>
            <p:cNvSpPr/>
            <p:nvPr/>
          </p:nvSpPr>
          <p:spPr bwMode="auto">
            <a:xfrm>
              <a:off x="6127946" y="2964441"/>
              <a:ext cx="1728357" cy="729412"/>
            </a:xfrm>
            <a:prstGeom prst="ellipse">
              <a:avLst/>
            </a:prstGeom>
            <a:solidFill>
              <a:srgbClr val="92D050"/>
            </a:solidFill>
            <a:ln w="38100" cap="flat" cmpd="sng" algn="ctr">
              <a:solidFill>
                <a:schemeClr val="accent1">
                  <a:lumMod val="50000"/>
                </a:schemeClr>
              </a:solidFill>
              <a:prstDash val="solid"/>
              <a:round/>
              <a:headEnd type="none" w="med" len="med"/>
              <a:tailEnd type="none" w="med" len="med"/>
            </a:ln>
            <a:effectLst/>
            <a:extLst/>
          </p:spPr>
          <p:txBody>
            <a:bodyPr/>
            <a:lstStyle/>
            <a:p>
              <a:pPr>
                <a:defRPr/>
              </a:pPr>
              <a:endParaRPr lang="es-ES">
                <a:latin typeface="Times" pitchFamily="1" charset="0"/>
                <a:ea typeface="+mn-ea"/>
              </a:endParaRPr>
            </a:p>
          </p:txBody>
        </p:sp>
        <p:sp>
          <p:nvSpPr>
            <p:cNvPr id="7197" name="19 CuadroTexto"/>
            <p:cNvSpPr txBox="1">
              <a:spLocks noChangeArrowheads="1"/>
            </p:cNvSpPr>
            <p:nvPr/>
          </p:nvSpPr>
          <p:spPr bwMode="auto">
            <a:xfrm>
              <a:off x="6210773" y="3140968"/>
              <a:ext cx="1562710" cy="36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s-ES" sz="1800" b="1">
                  <a:latin typeface="Candara" charset="0"/>
                </a:rPr>
                <a:t>ELICITACIÓN</a:t>
              </a:r>
            </a:p>
          </p:txBody>
        </p:sp>
      </p:grpSp>
      <p:sp>
        <p:nvSpPr>
          <p:cNvPr id="18" name="17 CuadroTexto"/>
          <p:cNvSpPr txBox="1"/>
          <p:nvPr/>
        </p:nvSpPr>
        <p:spPr>
          <a:xfrm>
            <a:off x="7007469" y="3676650"/>
            <a:ext cx="1754066" cy="954088"/>
          </a:xfrm>
          <a:prstGeom prst="rect">
            <a:avLst/>
          </a:prstGeom>
          <a:solidFill>
            <a:srgbClr val="92D050"/>
          </a:solid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marL="0" marR="0" indent="0" defTabSz="914400" latinLnBrk="0">
              <a:lnSpc>
                <a:spcPct val="100000"/>
              </a:lnSpc>
              <a:buClrTx/>
              <a:buSzTx/>
              <a:buFontTx/>
              <a:buNone/>
              <a:tabLst/>
              <a:defRPr kumimoji="0" b="0" i="0" u="none" strike="noStrike" cap="none" normalizeH="0" baseline="0">
                <a:ln>
                  <a:noFill/>
                </a:ln>
                <a:effectLst/>
              </a:defRPr>
            </a:lvl1pPr>
          </a:lstStyle>
          <a:p>
            <a:pPr algn="ctr">
              <a:defRPr/>
            </a:pPr>
            <a:r>
              <a:rPr lang="es-ES" sz="1800" dirty="0" smtClean="0">
                <a:latin typeface="Candara" pitchFamily="34" charset="0"/>
                <a:ea typeface="+mn-ea"/>
              </a:rPr>
              <a:t>PRODUCTOS </a:t>
            </a:r>
          </a:p>
          <a:p>
            <a:pPr algn="ctr">
              <a:defRPr/>
            </a:pPr>
            <a:r>
              <a:rPr lang="es-ES" sz="1800" dirty="0" smtClean="0">
                <a:latin typeface="Candara" pitchFamily="34" charset="0"/>
                <a:ea typeface="+mn-ea"/>
              </a:rPr>
              <a:t>ALIMENTARIOS</a:t>
            </a:r>
          </a:p>
          <a:p>
            <a:pPr algn="ctr">
              <a:defRPr/>
            </a:pPr>
            <a:r>
              <a:rPr lang="es-ES" sz="1800" dirty="0" smtClean="0">
                <a:latin typeface="Candara" pitchFamily="34" charset="0"/>
                <a:ea typeface="+mn-ea"/>
              </a:rPr>
              <a:t>FUNCIONALES</a:t>
            </a:r>
          </a:p>
        </p:txBody>
      </p:sp>
      <p:sp>
        <p:nvSpPr>
          <p:cNvPr id="19" name="18 CuadroTexto"/>
          <p:cNvSpPr txBox="1"/>
          <p:nvPr/>
        </p:nvSpPr>
        <p:spPr>
          <a:xfrm>
            <a:off x="7483720" y="2278063"/>
            <a:ext cx="1389145" cy="646112"/>
          </a:xfrm>
          <a:prstGeom prst="rect">
            <a:avLst/>
          </a:prstGeom>
          <a:solidFill>
            <a:srgbClr val="92D050"/>
          </a:solid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marL="0" marR="0" indent="0" algn="ctr" defTabSz="914400" latinLnBrk="0">
              <a:lnSpc>
                <a:spcPct val="100000"/>
              </a:lnSpc>
              <a:buClrTx/>
              <a:buSzTx/>
              <a:buFontTx/>
              <a:buNone/>
              <a:tabLst/>
              <a:defRPr kumimoji="0" sz="1800" b="0" i="0" u="none" strike="noStrike" cap="none" normalizeH="0" baseline="0">
                <a:ln>
                  <a:noFill/>
                </a:ln>
                <a:effectLst/>
                <a:latin typeface="Candara" pitchFamily="34" charset="0"/>
              </a:defRPr>
            </a:lvl1pPr>
          </a:lstStyle>
          <a:p>
            <a:pPr>
              <a:defRPr/>
            </a:pPr>
            <a:r>
              <a:rPr lang="es-ES" dirty="0" smtClean="0">
                <a:ea typeface="+mn-ea"/>
              </a:rPr>
              <a:t>PRINCIPIOS </a:t>
            </a:r>
          </a:p>
          <a:p>
            <a:pPr>
              <a:defRPr/>
            </a:pPr>
            <a:r>
              <a:rPr lang="es-ES" dirty="0" smtClean="0">
                <a:ea typeface="+mn-ea"/>
              </a:rPr>
              <a:t>ACTIVOS</a:t>
            </a:r>
          </a:p>
        </p:txBody>
      </p:sp>
      <p:sp>
        <p:nvSpPr>
          <p:cNvPr id="20" name="19 Flecha abajo"/>
          <p:cNvSpPr/>
          <p:nvPr/>
        </p:nvSpPr>
        <p:spPr bwMode="auto">
          <a:xfrm rot="16851246">
            <a:off x="6531098" y="2755901"/>
            <a:ext cx="765175" cy="723900"/>
          </a:xfrm>
          <a:prstGeom prst="downArrow">
            <a:avLst/>
          </a:prstGeom>
          <a:solidFill>
            <a:srgbClr val="92D050"/>
          </a:solidFill>
          <a:ln w="38100" cap="flat" cmpd="sng" algn="ctr">
            <a:solidFill>
              <a:schemeClr val="accent1">
                <a:lumMod val="50000"/>
              </a:schemeClr>
            </a:solidFill>
            <a:prstDash val="solid"/>
            <a:round/>
            <a:headEnd type="none" w="med" len="med"/>
            <a:tailEnd type="none" w="med" len="med"/>
          </a:ln>
          <a:effectLst/>
          <a:extLst/>
        </p:spPr>
        <p:txBody>
          <a:bodyPr/>
          <a:lstStyle/>
          <a:p>
            <a:pPr>
              <a:defRPr/>
            </a:pPr>
            <a:endParaRPr lang="es-ES">
              <a:latin typeface="Times" pitchFamily="1" charset="0"/>
              <a:ea typeface="+mn-ea"/>
            </a:endParaRPr>
          </a:p>
        </p:txBody>
      </p:sp>
      <p:sp>
        <p:nvSpPr>
          <p:cNvPr id="7184" name="3 Marcador de número de diapositiva"/>
          <p:cNvSpPr txBox="1">
            <a:spLocks/>
          </p:cNvSpPr>
          <p:nvPr/>
        </p:nvSpPr>
        <p:spPr bwMode="auto">
          <a:xfrm>
            <a:off x="7439758" y="5318125"/>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10799" rIns="91432" bIns="10799"/>
          <a:lstStyle>
            <a:lvl1pPr defTabSz="912813">
              <a:defRPr sz="2400">
                <a:solidFill>
                  <a:schemeClr val="tx1"/>
                </a:solidFill>
                <a:latin typeface="Times" charset="0"/>
                <a:ea typeface="ＭＳ Ｐゴシック" charset="0"/>
              </a:defRPr>
            </a:lvl1pPr>
            <a:lvl2pPr marL="742950" indent="-285750" defTabSz="912813">
              <a:defRPr sz="2400">
                <a:solidFill>
                  <a:schemeClr val="tx1"/>
                </a:solidFill>
                <a:latin typeface="Times" charset="0"/>
                <a:ea typeface="ＭＳ Ｐゴシック" charset="0"/>
              </a:defRPr>
            </a:lvl2pPr>
            <a:lvl3pPr marL="1143000" indent="-228600" defTabSz="912813">
              <a:defRPr sz="2400">
                <a:solidFill>
                  <a:schemeClr val="tx1"/>
                </a:solidFill>
                <a:latin typeface="Times" charset="0"/>
                <a:ea typeface="ＭＳ Ｐゴシック" charset="0"/>
              </a:defRPr>
            </a:lvl3pPr>
            <a:lvl4pPr marL="1600200" indent="-228600" defTabSz="912813">
              <a:defRPr sz="2400">
                <a:solidFill>
                  <a:schemeClr val="tx1"/>
                </a:solidFill>
                <a:latin typeface="Times" charset="0"/>
                <a:ea typeface="ＭＳ Ｐゴシック" charset="0"/>
              </a:defRPr>
            </a:lvl4pPr>
            <a:lvl5pPr marL="2057400" indent="-228600" defTabSz="912813">
              <a:defRPr sz="2400">
                <a:solidFill>
                  <a:schemeClr val="tx1"/>
                </a:solidFill>
                <a:latin typeface="Times"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Times" charset="0"/>
                <a:ea typeface="ＭＳ Ｐゴシック" charset="0"/>
              </a:defRPr>
            </a:lvl9pPr>
          </a:lstStyle>
          <a:p>
            <a:pPr algn="r"/>
            <a:fld id="{C74C0FB7-F821-7044-9F38-7707E304F274}" type="slidenum">
              <a:rPr lang="en-US" sz="1500">
                <a:solidFill>
                  <a:schemeClr val="bg1"/>
                </a:solidFill>
                <a:latin typeface="Arial" charset="0"/>
              </a:rPr>
              <a:pPr algn="r"/>
              <a:t>6</a:t>
            </a:fld>
            <a:endParaRPr lang="en-US" sz="1500">
              <a:solidFill>
                <a:schemeClr val="bg1"/>
              </a:solidFill>
              <a:latin typeface="Arial" charset="0"/>
            </a:endParaRPr>
          </a:p>
        </p:txBody>
      </p:sp>
      <p:sp>
        <p:nvSpPr>
          <p:cNvPr id="7185" name="18 CuadroTexto"/>
          <p:cNvSpPr txBox="1">
            <a:spLocks noChangeArrowheads="1"/>
          </p:cNvSpPr>
          <p:nvPr/>
        </p:nvSpPr>
        <p:spPr bwMode="auto">
          <a:xfrm>
            <a:off x="4972973" y="4857750"/>
            <a:ext cx="3267428" cy="9233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s-ES" sz="1800">
                <a:latin typeface="Candara" charset="0"/>
              </a:rPr>
              <a:t>SALUD EN EL ENVEJECIMIENTO</a:t>
            </a:r>
          </a:p>
          <a:p>
            <a:pPr algn="ctr"/>
            <a:r>
              <a:rPr lang="es-ES" sz="1800">
                <a:latin typeface="Candara" charset="0"/>
              </a:rPr>
              <a:t>SINDROME METABOLICO</a:t>
            </a:r>
          </a:p>
          <a:p>
            <a:pPr algn="ctr"/>
            <a:r>
              <a:rPr lang="es-ES" sz="1800">
                <a:latin typeface="Candara" charset="0"/>
              </a:rPr>
              <a:t>SALUD MENTAL</a:t>
            </a:r>
          </a:p>
        </p:txBody>
      </p:sp>
      <p:sp>
        <p:nvSpPr>
          <p:cNvPr id="7186" name="28 CuadroTexto"/>
          <p:cNvSpPr txBox="1">
            <a:spLocks noChangeArrowheads="1"/>
          </p:cNvSpPr>
          <p:nvPr/>
        </p:nvSpPr>
        <p:spPr bwMode="auto">
          <a:xfrm>
            <a:off x="6435641" y="104776"/>
            <a:ext cx="1851438" cy="64633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s-ES" sz="1800">
                <a:latin typeface="Candara" charset="0"/>
              </a:rPr>
              <a:t>NUEVOS</a:t>
            </a:r>
          </a:p>
          <a:p>
            <a:pPr algn="ctr"/>
            <a:r>
              <a:rPr lang="es-ES" sz="1800">
                <a:latin typeface="Candara" charset="0"/>
              </a:rPr>
              <a:t>MEDICAMENTOS</a:t>
            </a:r>
          </a:p>
        </p:txBody>
      </p:sp>
      <p:pic>
        <p:nvPicPr>
          <p:cNvPr id="718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539" y="4100513"/>
            <a:ext cx="1176704"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88"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1481" y="5191126"/>
            <a:ext cx="1176703"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0231" y="442913"/>
            <a:ext cx="1227992"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9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8393" y="1209675"/>
            <a:ext cx="1592874"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 name="Picture 16" descr="http://images2.wikia.nocookie.net/__cb20081105212927/herbolaria/images/thumb/d/dc/Hypericin.png/180px-Hypericin.png"/>
          <p:cNvPicPr>
            <a:picLocks noChangeAspect="1" noChangeArrowheads="1"/>
          </p:cNvPicPr>
          <p:nvPr/>
        </p:nvPicPr>
        <p:blipFill>
          <a:blip r:embed="rId8"/>
          <a:srcRect/>
          <a:stretch>
            <a:fillRect/>
          </a:stretch>
        </p:blipFill>
        <p:spPr bwMode="auto">
          <a:xfrm>
            <a:off x="2878015" y="439739"/>
            <a:ext cx="920262" cy="1031875"/>
          </a:xfrm>
          <a:prstGeom prst="rect">
            <a:avLst/>
          </a:prstGeom>
          <a:solidFill>
            <a:schemeClr val="accent3"/>
          </a:solidFill>
        </p:spPr>
      </p:pic>
      <p:pic>
        <p:nvPicPr>
          <p:cNvPr id="719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7469" y="1055689"/>
            <a:ext cx="845527"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93"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3077" y="1055689"/>
            <a:ext cx="981808"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94" name="31 CuadroTexto"/>
          <p:cNvSpPr txBox="1">
            <a:spLocks noChangeArrowheads="1"/>
          </p:cNvSpPr>
          <p:nvPr/>
        </p:nvSpPr>
        <p:spPr bwMode="auto">
          <a:xfrm>
            <a:off x="6931308" y="750889"/>
            <a:ext cx="19415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s-ES" sz="1600">
                <a:latin typeface="Candara" charset="0"/>
              </a:rPr>
              <a:t>PLANTA MEDICINAL</a:t>
            </a:r>
          </a:p>
        </p:txBody>
      </p:sp>
      <p:sp>
        <p:nvSpPr>
          <p:cNvPr id="7195" name="35 Flecha derecha"/>
          <p:cNvSpPr>
            <a:spLocks noChangeArrowheads="1"/>
          </p:cNvSpPr>
          <p:nvPr/>
        </p:nvSpPr>
        <p:spPr bwMode="auto">
          <a:xfrm rot="-8381958">
            <a:off x="2397369" y="1652589"/>
            <a:ext cx="902677" cy="484187"/>
          </a:xfrm>
          <a:prstGeom prst="rightArrow">
            <a:avLst>
              <a:gd name="adj1" fmla="val 50000"/>
              <a:gd name="adj2" fmla="val 50024"/>
            </a:avLst>
          </a:prstGeom>
          <a:solidFill>
            <a:srgbClr val="00B0F0"/>
          </a:solidFill>
          <a:ln w="9525">
            <a:solidFill>
              <a:schemeClr val="tx1"/>
            </a:solidFill>
            <a:round/>
            <a:headEnd/>
            <a:tailEnd/>
          </a:ln>
        </p:spPr>
        <p:txBody>
          <a:bodyPr/>
          <a:lstStyle/>
          <a:p>
            <a:endParaRPr lang="es-ES"/>
          </a:p>
        </p:txBody>
      </p:sp>
    </p:spTree>
    <p:extLst>
      <p:ext uri="{BB962C8B-B14F-4D97-AF65-F5344CB8AC3E}">
        <p14:creationId xmlns:p14="http://schemas.microsoft.com/office/powerpoint/2010/main" val="241337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969311008"/>
              </p:ext>
            </p:extLst>
          </p:nvPr>
        </p:nvGraphicFramePr>
        <p:xfrm>
          <a:off x="6172200" y="152400"/>
          <a:ext cx="1954212" cy="2098675"/>
        </p:xfrm>
        <a:graphic>
          <a:graphicData uri="http://schemas.openxmlformats.org/presentationml/2006/ole">
            <mc:AlternateContent xmlns:mc="http://schemas.openxmlformats.org/markup-compatibility/2006">
              <mc:Choice xmlns:v="urn:schemas-microsoft-com:vml" Requires="v">
                <p:oleObj spid="_x0000_s1058" name="CS ChemDraw Drawing" r:id="rId3" imgW="1954912" imgH="2098194" progId="ChemDraw.Document.6.0">
                  <p:embed/>
                </p:oleObj>
              </mc:Choice>
              <mc:Fallback>
                <p:oleObj name="CS ChemDraw Drawing" r:id="rId3" imgW="1954912" imgH="2098194"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2400"/>
                        <a:ext cx="1954212"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aixaDeTexto 4"/>
          <p:cNvSpPr txBox="1"/>
          <p:nvPr/>
        </p:nvSpPr>
        <p:spPr>
          <a:xfrm>
            <a:off x="1183246" y="392668"/>
            <a:ext cx="1133644" cy="369332"/>
          </a:xfrm>
          <a:prstGeom prst="rect">
            <a:avLst/>
          </a:prstGeom>
          <a:noFill/>
        </p:spPr>
        <p:txBody>
          <a:bodyPr wrap="none" rtlCol="0">
            <a:spAutoFit/>
          </a:bodyPr>
          <a:lstStyle/>
          <a:p>
            <a:r>
              <a:rPr lang="pt-BR" b="1" dirty="0" err="1" smtClean="0"/>
              <a:t>Morphine</a:t>
            </a:r>
            <a:endParaRPr lang="pt-BR" b="1" dirty="0" smtClean="0"/>
          </a:p>
        </p:txBody>
      </p:sp>
      <p:sp>
        <p:nvSpPr>
          <p:cNvPr id="7" name="Retângulo 6"/>
          <p:cNvSpPr/>
          <p:nvPr/>
        </p:nvSpPr>
        <p:spPr>
          <a:xfrm>
            <a:off x="304800" y="762000"/>
            <a:ext cx="5715000" cy="2585323"/>
          </a:xfrm>
          <a:prstGeom prst="rect">
            <a:avLst/>
          </a:prstGeom>
        </p:spPr>
        <p:txBody>
          <a:bodyPr wrap="square">
            <a:spAutoFit/>
          </a:bodyPr>
          <a:lstStyle/>
          <a:p>
            <a:r>
              <a:rPr lang="pt-BR" dirty="0" smtClean="0"/>
              <a:t>Is </a:t>
            </a:r>
            <a:r>
              <a:rPr lang="pt-BR" dirty="0"/>
              <a:t>a </a:t>
            </a:r>
            <a:r>
              <a:rPr lang="pt-BR" dirty="0" err="1"/>
              <a:t>potent</a:t>
            </a:r>
            <a:r>
              <a:rPr lang="pt-BR" dirty="0"/>
              <a:t> </a:t>
            </a:r>
            <a:r>
              <a:rPr lang="pt-BR" dirty="0" err="1"/>
              <a:t>opiate</a:t>
            </a:r>
            <a:r>
              <a:rPr lang="pt-BR" dirty="0"/>
              <a:t> </a:t>
            </a:r>
            <a:r>
              <a:rPr lang="pt-BR" dirty="0" err="1"/>
              <a:t>analgesic</a:t>
            </a:r>
            <a:r>
              <a:rPr lang="pt-BR" dirty="0"/>
              <a:t> </a:t>
            </a:r>
            <a:r>
              <a:rPr lang="pt-BR" dirty="0" err="1"/>
              <a:t>drug</a:t>
            </a:r>
            <a:r>
              <a:rPr lang="pt-BR" dirty="0"/>
              <a:t> that is </a:t>
            </a:r>
            <a:r>
              <a:rPr lang="pt-BR" dirty="0" err="1"/>
              <a:t>used</a:t>
            </a:r>
            <a:r>
              <a:rPr lang="pt-BR" dirty="0"/>
              <a:t> to </a:t>
            </a:r>
            <a:r>
              <a:rPr lang="pt-BR" dirty="0" err="1"/>
              <a:t>relieve</a:t>
            </a:r>
            <a:r>
              <a:rPr lang="pt-BR" dirty="0"/>
              <a:t> </a:t>
            </a:r>
            <a:r>
              <a:rPr lang="pt-BR" dirty="0" err="1"/>
              <a:t>severe</a:t>
            </a:r>
            <a:r>
              <a:rPr lang="pt-BR" dirty="0"/>
              <a:t> </a:t>
            </a:r>
            <a:r>
              <a:rPr lang="pt-BR" dirty="0" err="1" smtClean="0"/>
              <a:t>pain</a:t>
            </a:r>
            <a:r>
              <a:rPr lang="pt-BR" dirty="0" smtClean="0"/>
              <a:t>;</a:t>
            </a:r>
          </a:p>
          <a:p>
            <a:endParaRPr lang="en-US" dirty="0" smtClean="0"/>
          </a:p>
          <a:p>
            <a:r>
              <a:rPr lang="en-US" dirty="0" smtClean="0"/>
              <a:t>Morphine </a:t>
            </a:r>
            <a:r>
              <a:rPr lang="en-US" dirty="0"/>
              <a:t>is the most abundant opiate found in opium, the dried latex extracted by shallowly slicing the unripe seedpods of the </a:t>
            </a:r>
            <a:r>
              <a:rPr lang="en-US" dirty="0" err="1"/>
              <a:t>Papaver</a:t>
            </a:r>
            <a:r>
              <a:rPr lang="en-US" dirty="0"/>
              <a:t> </a:t>
            </a:r>
            <a:r>
              <a:rPr lang="en-US" dirty="0" err="1"/>
              <a:t>somniferum</a:t>
            </a:r>
            <a:r>
              <a:rPr lang="en-US" dirty="0"/>
              <a:t> poppy</a:t>
            </a:r>
            <a:r>
              <a:rPr lang="en-US" dirty="0" smtClean="0"/>
              <a:t>.</a:t>
            </a:r>
          </a:p>
          <a:p>
            <a:endParaRPr lang="en-US" dirty="0"/>
          </a:p>
          <a:p>
            <a:r>
              <a:rPr lang="en-US" dirty="0" smtClean="0"/>
              <a:t>Modern techniques extract it from </a:t>
            </a:r>
            <a:r>
              <a:rPr lang="en-US" b="1" dirty="0" smtClean="0"/>
              <a:t>opium poppy straw </a:t>
            </a:r>
            <a:r>
              <a:rPr lang="en-US" dirty="0" smtClean="0"/>
              <a:t>rather that bleeding capsules</a:t>
            </a:r>
            <a:endParaRPr lang="pt-BR" dirty="0"/>
          </a:p>
        </p:txBody>
      </p:sp>
      <p:pic>
        <p:nvPicPr>
          <p:cNvPr id="11269" name="Picture 5" descr="http://www.sproe.com/images/screenshots/morphine-01-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69" y="3581400"/>
            <a:ext cx="57150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http://farm5.staticflickr.com/4075/4781859785_d7270079fa_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590800"/>
            <a:ext cx="28003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928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tângulo 52"/>
          <p:cNvSpPr/>
          <p:nvPr/>
        </p:nvSpPr>
        <p:spPr>
          <a:xfrm>
            <a:off x="5867400" y="4419600"/>
            <a:ext cx="1676400" cy="169621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to 1"/>
          <p:cNvGraphicFramePr>
            <a:graphicFrameLocks noChangeAspect="1"/>
          </p:cNvGraphicFramePr>
          <p:nvPr>
            <p:extLst>
              <p:ext uri="{D42A27DB-BD31-4B8C-83A1-F6EECF244321}">
                <p14:modId xmlns:p14="http://schemas.microsoft.com/office/powerpoint/2010/main" val="1909342525"/>
              </p:ext>
            </p:extLst>
          </p:nvPr>
        </p:nvGraphicFramePr>
        <p:xfrm>
          <a:off x="1169446" y="589787"/>
          <a:ext cx="1345153" cy="1283237"/>
        </p:xfrm>
        <a:graphic>
          <a:graphicData uri="http://schemas.openxmlformats.org/presentationml/2006/ole">
            <mc:AlternateContent xmlns:mc="http://schemas.openxmlformats.org/markup-compatibility/2006">
              <mc:Choice xmlns:v="urn:schemas-microsoft-com:vml" Requires="v">
                <p:oleObj spid="_x0000_s13515" name="CS ChemDraw Drawing" r:id="rId3" imgW="2137646" imgH="2040377" progId="ChemDraw.Document.6.0">
                  <p:embed/>
                </p:oleObj>
              </mc:Choice>
              <mc:Fallback>
                <p:oleObj name="CS ChemDraw Drawing" r:id="rId3" imgW="2137646" imgH="2040377" progId="ChemDraw.Document.6.0">
                  <p:embed/>
                  <p:pic>
                    <p:nvPicPr>
                      <p:cNvPr id="0" name=""/>
                      <p:cNvPicPr/>
                      <p:nvPr/>
                    </p:nvPicPr>
                    <p:blipFill>
                      <a:blip r:embed="rId4"/>
                      <a:stretch>
                        <a:fillRect/>
                      </a:stretch>
                    </p:blipFill>
                    <p:spPr>
                      <a:xfrm>
                        <a:off x="1169446" y="589787"/>
                        <a:ext cx="1345153" cy="1283237"/>
                      </a:xfrm>
                      <a:prstGeom prst="rect">
                        <a:avLst/>
                      </a:prstGeom>
                    </p:spPr>
                  </p:pic>
                </p:oleObj>
              </mc:Fallback>
            </mc:AlternateContent>
          </a:graphicData>
        </a:graphic>
      </p:graphicFrame>
      <p:cxnSp>
        <p:nvCxnSpPr>
          <p:cNvPr id="4" name="Conector de seta reta 3"/>
          <p:cNvCxnSpPr/>
          <p:nvPr/>
        </p:nvCxnSpPr>
        <p:spPr>
          <a:xfrm>
            <a:off x="2627342" y="1339087"/>
            <a:ext cx="8148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2587591" y="816323"/>
            <a:ext cx="894384" cy="369332"/>
          </a:xfrm>
          <a:prstGeom prst="rect">
            <a:avLst/>
          </a:prstGeom>
          <a:noFill/>
        </p:spPr>
        <p:txBody>
          <a:bodyPr wrap="square" rtlCol="0">
            <a:spAutoFit/>
          </a:bodyPr>
          <a:lstStyle/>
          <a:p>
            <a:r>
              <a:rPr lang="en-US" dirty="0" smtClean="0"/>
              <a:t>CODM</a:t>
            </a:r>
            <a:endParaRPr lang="en-US" dirty="0"/>
          </a:p>
        </p:txBody>
      </p:sp>
      <p:graphicFrame>
        <p:nvGraphicFramePr>
          <p:cNvPr id="6" name="Objeto 5"/>
          <p:cNvGraphicFramePr>
            <a:graphicFrameLocks noChangeAspect="1"/>
          </p:cNvGraphicFramePr>
          <p:nvPr>
            <p:extLst>
              <p:ext uri="{D42A27DB-BD31-4B8C-83A1-F6EECF244321}">
                <p14:modId xmlns:p14="http://schemas.microsoft.com/office/powerpoint/2010/main" val="1072266878"/>
              </p:ext>
            </p:extLst>
          </p:nvPr>
        </p:nvGraphicFramePr>
        <p:xfrm>
          <a:off x="3684046" y="544036"/>
          <a:ext cx="1346151" cy="1283237"/>
        </p:xfrm>
        <a:graphic>
          <a:graphicData uri="http://schemas.openxmlformats.org/presentationml/2006/ole">
            <mc:AlternateContent xmlns:mc="http://schemas.openxmlformats.org/markup-compatibility/2006">
              <mc:Choice xmlns:v="urn:schemas-microsoft-com:vml" Requires="v">
                <p:oleObj spid="_x0000_s13516" name="CS ChemDraw Drawing" r:id="rId5" imgW="2139264" imgH="2040377" progId="ChemDraw.Document.6.0">
                  <p:embed/>
                </p:oleObj>
              </mc:Choice>
              <mc:Fallback>
                <p:oleObj name="CS ChemDraw Drawing" r:id="rId5" imgW="2139264" imgH="2040377" progId="ChemDraw.Document.6.0">
                  <p:embed/>
                  <p:pic>
                    <p:nvPicPr>
                      <p:cNvPr id="0" name=""/>
                      <p:cNvPicPr/>
                      <p:nvPr/>
                    </p:nvPicPr>
                    <p:blipFill>
                      <a:blip r:embed="rId6"/>
                      <a:stretch>
                        <a:fillRect/>
                      </a:stretch>
                    </p:blipFill>
                    <p:spPr>
                      <a:xfrm>
                        <a:off x="3684046" y="544036"/>
                        <a:ext cx="1346151" cy="1283237"/>
                      </a:xfrm>
                      <a:prstGeom prst="rect">
                        <a:avLst/>
                      </a:prstGeom>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549220673"/>
              </p:ext>
            </p:extLst>
          </p:nvPr>
        </p:nvGraphicFramePr>
        <p:xfrm>
          <a:off x="1064114" y="2527053"/>
          <a:ext cx="1345153" cy="1284236"/>
        </p:xfrm>
        <a:graphic>
          <a:graphicData uri="http://schemas.openxmlformats.org/presentationml/2006/ole">
            <mc:AlternateContent xmlns:mc="http://schemas.openxmlformats.org/markup-compatibility/2006">
              <mc:Choice xmlns:v="urn:schemas-microsoft-com:vml" Requires="v">
                <p:oleObj spid="_x0000_s13517" name="CS ChemDraw Drawing" r:id="rId7" imgW="2137646" imgH="2041728" progId="ChemDraw.Document.6.0">
                  <p:embed/>
                </p:oleObj>
              </mc:Choice>
              <mc:Fallback>
                <p:oleObj name="CS ChemDraw Drawing" r:id="rId7" imgW="2137646" imgH="2041728" progId="ChemDraw.Document.6.0">
                  <p:embed/>
                  <p:pic>
                    <p:nvPicPr>
                      <p:cNvPr id="0" name=""/>
                      <p:cNvPicPr/>
                      <p:nvPr/>
                    </p:nvPicPr>
                    <p:blipFill>
                      <a:blip r:embed="rId8"/>
                      <a:stretch>
                        <a:fillRect/>
                      </a:stretch>
                    </p:blipFill>
                    <p:spPr>
                      <a:xfrm>
                        <a:off x="1064114" y="2527053"/>
                        <a:ext cx="1345153" cy="1284236"/>
                      </a:xfrm>
                      <a:prstGeom prst="rect">
                        <a:avLst/>
                      </a:prstGeom>
                    </p:spPr>
                  </p:pic>
                </p:oleObj>
              </mc:Fallback>
            </mc:AlternateContent>
          </a:graphicData>
        </a:graphic>
      </p:graphicFrame>
      <p:cxnSp>
        <p:nvCxnSpPr>
          <p:cNvPr id="9" name="Conector de seta reta 8"/>
          <p:cNvCxnSpPr/>
          <p:nvPr/>
        </p:nvCxnSpPr>
        <p:spPr>
          <a:xfrm>
            <a:off x="1702846" y="1961387"/>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1736691" y="2157721"/>
            <a:ext cx="1027137" cy="369332"/>
          </a:xfrm>
          <a:prstGeom prst="rect">
            <a:avLst/>
          </a:prstGeom>
          <a:noFill/>
        </p:spPr>
        <p:txBody>
          <a:bodyPr wrap="square" rtlCol="0">
            <a:spAutoFit/>
          </a:bodyPr>
          <a:lstStyle/>
          <a:p>
            <a:r>
              <a:rPr lang="en-US" dirty="0" smtClean="0"/>
              <a:t>T6ODM</a:t>
            </a:r>
            <a:endParaRPr lang="en-US" dirty="0"/>
          </a:p>
        </p:txBody>
      </p:sp>
      <p:graphicFrame>
        <p:nvGraphicFramePr>
          <p:cNvPr id="19" name="Objeto 18"/>
          <p:cNvGraphicFramePr>
            <a:graphicFrameLocks noChangeAspect="1"/>
          </p:cNvGraphicFramePr>
          <p:nvPr>
            <p:extLst>
              <p:ext uri="{D42A27DB-BD31-4B8C-83A1-F6EECF244321}">
                <p14:modId xmlns:p14="http://schemas.microsoft.com/office/powerpoint/2010/main" val="192750960"/>
              </p:ext>
            </p:extLst>
          </p:nvPr>
        </p:nvGraphicFramePr>
        <p:xfrm>
          <a:off x="1064114" y="4475987"/>
          <a:ext cx="1345153" cy="1284236"/>
        </p:xfrm>
        <a:graphic>
          <a:graphicData uri="http://schemas.openxmlformats.org/presentationml/2006/ole">
            <mc:AlternateContent xmlns:mc="http://schemas.openxmlformats.org/markup-compatibility/2006">
              <mc:Choice xmlns:v="urn:schemas-microsoft-com:vml" Requires="v">
                <p:oleObj spid="_x0000_s13518" name="CS ChemDraw Drawing" r:id="rId9" imgW="2137646" imgH="2041728" progId="ChemDraw.Document.6.0">
                  <p:embed/>
                </p:oleObj>
              </mc:Choice>
              <mc:Fallback>
                <p:oleObj name="CS ChemDraw Drawing" r:id="rId9" imgW="2137646" imgH="2041728" progId="ChemDraw.Document.6.0">
                  <p:embed/>
                  <p:pic>
                    <p:nvPicPr>
                      <p:cNvPr id="0" name=""/>
                      <p:cNvPicPr/>
                      <p:nvPr/>
                    </p:nvPicPr>
                    <p:blipFill>
                      <a:blip r:embed="rId10"/>
                      <a:stretch>
                        <a:fillRect/>
                      </a:stretch>
                    </p:blipFill>
                    <p:spPr>
                      <a:xfrm>
                        <a:off x="1064114" y="4475987"/>
                        <a:ext cx="1345153" cy="1284236"/>
                      </a:xfrm>
                      <a:prstGeom prst="rect">
                        <a:avLst/>
                      </a:prstGeom>
                    </p:spPr>
                  </p:pic>
                </p:oleObj>
              </mc:Fallback>
            </mc:AlternateContent>
          </a:graphicData>
        </a:graphic>
      </p:graphicFrame>
      <p:graphicFrame>
        <p:nvGraphicFramePr>
          <p:cNvPr id="20" name="Objeto 19"/>
          <p:cNvGraphicFramePr>
            <a:graphicFrameLocks noChangeAspect="1"/>
          </p:cNvGraphicFramePr>
          <p:nvPr>
            <p:extLst>
              <p:ext uri="{D42A27DB-BD31-4B8C-83A1-F6EECF244321}">
                <p14:modId xmlns:p14="http://schemas.microsoft.com/office/powerpoint/2010/main" val="3349910329"/>
              </p:ext>
            </p:extLst>
          </p:nvPr>
        </p:nvGraphicFramePr>
        <p:xfrm>
          <a:off x="3442223" y="4519669"/>
          <a:ext cx="1345153" cy="1284236"/>
        </p:xfrm>
        <a:graphic>
          <a:graphicData uri="http://schemas.openxmlformats.org/presentationml/2006/ole">
            <mc:AlternateContent xmlns:mc="http://schemas.openxmlformats.org/markup-compatibility/2006">
              <mc:Choice xmlns:v="urn:schemas-microsoft-com:vml" Requires="v">
                <p:oleObj spid="_x0000_s13519" name="CS ChemDraw Drawing" r:id="rId11" imgW="2137646" imgH="2041728" progId="ChemDraw.Document.6.0">
                  <p:embed/>
                </p:oleObj>
              </mc:Choice>
              <mc:Fallback>
                <p:oleObj name="CS ChemDraw Drawing" r:id="rId11" imgW="2137646" imgH="2041728" progId="ChemDraw.Document.6.0">
                  <p:embed/>
                  <p:pic>
                    <p:nvPicPr>
                      <p:cNvPr id="0" name=""/>
                      <p:cNvPicPr/>
                      <p:nvPr/>
                    </p:nvPicPr>
                    <p:blipFill>
                      <a:blip r:embed="rId12"/>
                      <a:stretch>
                        <a:fillRect/>
                      </a:stretch>
                    </p:blipFill>
                    <p:spPr>
                      <a:xfrm>
                        <a:off x="3442223" y="4519669"/>
                        <a:ext cx="1345153" cy="1284236"/>
                      </a:xfrm>
                      <a:prstGeom prst="rect">
                        <a:avLst/>
                      </a:prstGeom>
                    </p:spPr>
                  </p:pic>
                </p:oleObj>
              </mc:Fallback>
            </mc:AlternateContent>
          </a:graphicData>
        </a:graphic>
      </p:graphicFrame>
      <p:graphicFrame>
        <p:nvGraphicFramePr>
          <p:cNvPr id="21" name="Objeto 20"/>
          <p:cNvGraphicFramePr>
            <a:graphicFrameLocks noChangeAspect="1"/>
          </p:cNvGraphicFramePr>
          <p:nvPr>
            <p:extLst>
              <p:ext uri="{D42A27DB-BD31-4B8C-83A1-F6EECF244321}">
                <p14:modId xmlns:p14="http://schemas.microsoft.com/office/powerpoint/2010/main" val="3866854665"/>
              </p:ext>
            </p:extLst>
          </p:nvPr>
        </p:nvGraphicFramePr>
        <p:xfrm>
          <a:off x="6427246" y="657552"/>
          <a:ext cx="1292225" cy="1283237"/>
        </p:xfrm>
        <a:graphic>
          <a:graphicData uri="http://schemas.openxmlformats.org/presentationml/2006/ole">
            <mc:AlternateContent xmlns:mc="http://schemas.openxmlformats.org/markup-compatibility/2006">
              <mc:Choice xmlns:v="urn:schemas-microsoft-com:vml" Requires="v">
                <p:oleObj spid="_x0000_s13520" name="CS ChemDraw Drawing" r:id="rId13" imgW="2053759" imgH="2040377" progId="ChemDraw.Document.6.0">
                  <p:embed/>
                </p:oleObj>
              </mc:Choice>
              <mc:Fallback>
                <p:oleObj name="CS ChemDraw Drawing" r:id="rId13" imgW="2053759" imgH="2040377" progId="ChemDraw.Document.6.0">
                  <p:embed/>
                  <p:pic>
                    <p:nvPicPr>
                      <p:cNvPr id="0" name=""/>
                      <p:cNvPicPr/>
                      <p:nvPr/>
                    </p:nvPicPr>
                    <p:blipFill>
                      <a:blip r:embed="rId14"/>
                      <a:stretch>
                        <a:fillRect/>
                      </a:stretch>
                    </p:blipFill>
                    <p:spPr>
                      <a:xfrm>
                        <a:off x="6427246" y="657552"/>
                        <a:ext cx="1292225" cy="1283237"/>
                      </a:xfrm>
                      <a:prstGeom prst="rect">
                        <a:avLst/>
                      </a:prstGeom>
                    </p:spPr>
                  </p:pic>
                </p:oleObj>
              </mc:Fallback>
            </mc:AlternateContent>
          </a:graphicData>
        </a:graphic>
      </p:graphicFrame>
      <p:graphicFrame>
        <p:nvGraphicFramePr>
          <p:cNvPr id="22" name="Objeto 21"/>
          <p:cNvGraphicFramePr>
            <a:graphicFrameLocks noChangeAspect="1"/>
          </p:cNvGraphicFramePr>
          <p:nvPr>
            <p:extLst>
              <p:ext uri="{D42A27DB-BD31-4B8C-83A1-F6EECF244321}">
                <p14:modId xmlns:p14="http://schemas.microsoft.com/office/powerpoint/2010/main" val="3289997699"/>
              </p:ext>
            </p:extLst>
          </p:nvPr>
        </p:nvGraphicFramePr>
        <p:xfrm>
          <a:off x="6122446" y="4507468"/>
          <a:ext cx="1292225" cy="1283237"/>
        </p:xfrm>
        <a:graphic>
          <a:graphicData uri="http://schemas.openxmlformats.org/presentationml/2006/ole">
            <mc:AlternateContent xmlns:mc="http://schemas.openxmlformats.org/markup-compatibility/2006">
              <mc:Choice xmlns:v="urn:schemas-microsoft-com:vml" Requires="v">
                <p:oleObj spid="_x0000_s13521" name="CS ChemDraw Drawing" r:id="rId15" imgW="2053759" imgH="2040377" progId="ChemDraw.Document.6.0">
                  <p:embed/>
                </p:oleObj>
              </mc:Choice>
              <mc:Fallback>
                <p:oleObj name="CS ChemDraw Drawing" r:id="rId15" imgW="2053759" imgH="2040377" progId="ChemDraw.Document.6.0">
                  <p:embed/>
                  <p:pic>
                    <p:nvPicPr>
                      <p:cNvPr id="0" name=""/>
                      <p:cNvPicPr/>
                      <p:nvPr/>
                    </p:nvPicPr>
                    <p:blipFill>
                      <a:blip r:embed="rId16"/>
                      <a:stretch>
                        <a:fillRect/>
                      </a:stretch>
                    </p:blipFill>
                    <p:spPr>
                      <a:xfrm>
                        <a:off x="6122446" y="4507468"/>
                        <a:ext cx="1292225" cy="1283237"/>
                      </a:xfrm>
                      <a:prstGeom prst="rect">
                        <a:avLst/>
                      </a:prstGeom>
                    </p:spPr>
                  </p:pic>
                </p:oleObj>
              </mc:Fallback>
            </mc:AlternateContent>
          </a:graphicData>
        </a:graphic>
      </p:graphicFrame>
      <p:cxnSp>
        <p:nvCxnSpPr>
          <p:cNvPr id="31" name="Conector de seta reta 30"/>
          <p:cNvCxnSpPr/>
          <p:nvPr/>
        </p:nvCxnSpPr>
        <p:spPr>
          <a:xfrm>
            <a:off x="1626646" y="3942587"/>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a:off x="2431024" y="5161787"/>
            <a:ext cx="8148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CaixaDeTexto 32"/>
          <p:cNvSpPr txBox="1"/>
          <p:nvPr/>
        </p:nvSpPr>
        <p:spPr>
          <a:xfrm>
            <a:off x="2431024" y="4779755"/>
            <a:ext cx="592496" cy="369332"/>
          </a:xfrm>
          <a:prstGeom prst="rect">
            <a:avLst/>
          </a:prstGeom>
          <a:solidFill>
            <a:srgbClr val="FF254A"/>
          </a:solidFill>
        </p:spPr>
        <p:txBody>
          <a:bodyPr wrap="square" rtlCol="0">
            <a:spAutoFit/>
          </a:bodyPr>
          <a:lstStyle/>
          <a:p>
            <a:r>
              <a:rPr lang="en-US" dirty="0" smtClean="0"/>
              <a:t>COR</a:t>
            </a:r>
            <a:endParaRPr lang="en-US" dirty="0"/>
          </a:p>
        </p:txBody>
      </p:sp>
      <p:cxnSp>
        <p:nvCxnSpPr>
          <p:cNvPr id="34" name="Conector de seta reta 33"/>
          <p:cNvCxnSpPr/>
          <p:nvPr/>
        </p:nvCxnSpPr>
        <p:spPr>
          <a:xfrm>
            <a:off x="4979446" y="5149087"/>
            <a:ext cx="8148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CaixaDeTexto 34"/>
          <p:cNvSpPr txBox="1"/>
          <p:nvPr/>
        </p:nvSpPr>
        <p:spPr>
          <a:xfrm>
            <a:off x="4881425" y="4641087"/>
            <a:ext cx="894384" cy="369332"/>
          </a:xfrm>
          <a:prstGeom prst="rect">
            <a:avLst/>
          </a:prstGeom>
          <a:noFill/>
        </p:spPr>
        <p:txBody>
          <a:bodyPr wrap="square" rtlCol="0">
            <a:spAutoFit/>
          </a:bodyPr>
          <a:lstStyle/>
          <a:p>
            <a:r>
              <a:rPr lang="en-US" dirty="0" smtClean="0"/>
              <a:t>CODM</a:t>
            </a:r>
            <a:endParaRPr lang="en-US" dirty="0"/>
          </a:p>
        </p:txBody>
      </p:sp>
      <p:cxnSp>
        <p:nvCxnSpPr>
          <p:cNvPr id="36" name="Conector de seta reta 35"/>
          <p:cNvCxnSpPr/>
          <p:nvPr/>
        </p:nvCxnSpPr>
        <p:spPr>
          <a:xfrm>
            <a:off x="5328617" y="1326387"/>
            <a:ext cx="8148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CaixaDeTexto 36"/>
          <p:cNvSpPr txBox="1"/>
          <p:nvPr/>
        </p:nvSpPr>
        <p:spPr>
          <a:xfrm>
            <a:off x="5222488" y="816323"/>
            <a:ext cx="1027137" cy="369332"/>
          </a:xfrm>
          <a:prstGeom prst="rect">
            <a:avLst/>
          </a:prstGeom>
          <a:noFill/>
        </p:spPr>
        <p:txBody>
          <a:bodyPr wrap="square" rtlCol="0">
            <a:spAutoFit/>
          </a:bodyPr>
          <a:lstStyle/>
          <a:p>
            <a:r>
              <a:rPr lang="en-US" dirty="0" smtClean="0"/>
              <a:t>T6ODM</a:t>
            </a:r>
            <a:endParaRPr lang="en-US" dirty="0"/>
          </a:p>
        </p:txBody>
      </p:sp>
      <p:cxnSp>
        <p:nvCxnSpPr>
          <p:cNvPr id="38" name="Conector de seta reta 37"/>
          <p:cNvCxnSpPr/>
          <p:nvPr/>
        </p:nvCxnSpPr>
        <p:spPr>
          <a:xfrm>
            <a:off x="6884446" y="2056121"/>
            <a:ext cx="0" cy="2267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CaixaDeTexto 39"/>
          <p:cNvSpPr txBox="1"/>
          <p:nvPr/>
        </p:nvSpPr>
        <p:spPr>
          <a:xfrm>
            <a:off x="6960646" y="3005188"/>
            <a:ext cx="583154" cy="369332"/>
          </a:xfrm>
          <a:prstGeom prst="rect">
            <a:avLst/>
          </a:prstGeom>
          <a:solidFill>
            <a:srgbClr val="FF254A"/>
          </a:solidFill>
        </p:spPr>
        <p:txBody>
          <a:bodyPr wrap="square" rtlCol="0">
            <a:spAutoFit/>
          </a:bodyPr>
          <a:lstStyle/>
          <a:p>
            <a:r>
              <a:rPr lang="en-US" dirty="0" smtClean="0"/>
              <a:t>COR</a:t>
            </a:r>
            <a:endParaRPr lang="en-US" dirty="0"/>
          </a:p>
        </p:txBody>
      </p:sp>
      <p:sp>
        <p:nvSpPr>
          <p:cNvPr id="54" name="CaixaDeTexto 53"/>
          <p:cNvSpPr txBox="1"/>
          <p:nvPr/>
        </p:nvSpPr>
        <p:spPr>
          <a:xfrm>
            <a:off x="712825" y="6286500"/>
            <a:ext cx="8251746" cy="369332"/>
          </a:xfrm>
          <a:prstGeom prst="rect">
            <a:avLst/>
          </a:prstGeom>
          <a:noFill/>
        </p:spPr>
        <p:txBody>
          <a:bodyPr wrap="none" rtlCol="0">
            <a:spAutoFit/>
          </a:bodyPr>
          <a:lstStyle/>
          <a:p>
            <a:r>
              <a:rPr lang="pt-BR" dirty="0" err="1"/>
              <a:t>Dioxygenases</a:t>
            </a:r>
            <a:r>
              <a:rPr lang="pt-BR" dirty="0"/>
              <a:t> </a:t>
            </a:r>
            <a:r>
              <a:rPr lang="pt-BR" dirty="0" err="1" smtClean="0"/>
              <a:t>catalyze</a:t>
            </a:r>
            <a:r>
              <a:rPr lang="pt-BR" dirty="0" smtClean="0"/>
              <a:t> the </a:t>
            </a:r>
            <a:r>
              <a:rPr lang="pt-BR" dirty="0"/>
              <a:t>O-</a:t>
            </a:r>
            <a:r>
              <a:rPr lang="pt-BR" dirty="0" err="1"/>
              <a:t>demethylation</a:t>
            </a:r>
            <a:r>
              <a:rPr lang="pt-BR" dirty="0"/>
              <a:t> processes </a:t>
            </a:r>
            <a:r>
              <a:rPr lang="pt-BR" dirty="0" smtClean="0"/>
              <a:t>in </a:t>
            </a:r>
            <a:r>
              <a:rPr lang="pt-BR" dirty="0" err="1" smtClean="0"/>
              <a:t>Cytochrome</a:t>
            </a:r>
            <a:r>
              <a:rPr lang="pt-BR" dirty="0" smtClean="0"/>
              <a:t> </a:t>
            </a:r>
            <a:r>
              <a:rPr lang="pt-BR" dirty="0"/>
              <a:t>P450 (M </a:t>
            </a:r>
            <a:r>
              <a:rPr lang="pt-BR" dirty="0" err="1"/>
              <a:t>protein</a:t>
            </a:r>
            <a:r>
              <a:rPr lang="pt-BR" dirty="0"/>
              <a:t>)</a:t>
            </a:r>
            <a:endParaRPr lang="en-US" dirty="0"/>
          </a:p>
        </p:txBody>
      </p:sp>
      <p:sp>
        <p:nvSpPr>
          <p:cNvPr id="55" name="CaixaDeTexto 54"/>
          <p:cNvSpPr txBox="1"/>
          <p:nvPr/>
        </p:nvSpPr>
        <p:spPr>
          <a:xfrm>
            <a:off x="1677446" y="3994587"/>
            <a:ext cx="1346074" cy="276999"/>
          </a:xfrm>
          <a:prstGeom prst="rect">
            <a:avLst/>
          </a:prstGeom>
          <a:noFill/>
        </p:spPr>
        <p:txBody>
          <a:bodyPr wrap="none" rtlCol="0">
            <a:spAutoFit/>
          </a:bodyPr>
          <a:lstStyle/>
          <a:p>
            <a:r>
              <a:rPr lang="en-US" sz="1200" dirty="0" err="1" smtClean="0"/>
              <a:t>alilic</a:t>
            </a:r>
            <a:r>
              <a:rPr lang="en-US" sz="1200" dirty="0" smtClean="0"/>
              <a:t> isomerization</a:t>
            </a:r>
            <a:endParaRPr lang="en-US" sz="1200" dirty="0"/>
          </a:p>
        </p:txBody>
      </p:sp>
      <p:cxnSp>
        <p:nvCxnSpPr>
          <p:cNvPr id="58" name="Conector de seta reta 57"/>
          <p:cNvCxnSpPr/>
          <p:nvPr/>
        </p:nvCxnSpPr>
        <p:spPr>
          <a:xfrm>
            <a:off x="304800" y="1000989"/>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onector de seta reta 60"/>
          <p:cNvCxnSpPr/>
          <p:nvPr/>
        </p:nvCxnSpPr>
        <p:spPr>
          <a:xfrm>
            <a:off x="457200" y="1125678"/>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Conector de seta reta 61"/>
          <p:cNvCxnSpPr/>
          <p:nvPr/>
        </p:nvCxnSpPr>
        <p:spPr>
          <a:xfrm>
            <a:off x="114300" y="826712"/>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CaixaDeTexto 58"/>
          <p:cNvSpPr txBox="1"/>
          <p:nvPr/>
        </p:nvSpPr>
        <p:spPr>
          <a:xfrm>
            <a:off x="39304" y="202168"/>
            <a:ext cx="1798890" cy="261610"/>
          </a:xfrm>
          <a:prstGeom prst="rect">
            <a:avLst/>
          </a:prstGeom>
          <a:noFill/>
        </p:spPr>
        <p:txBody>
          <a:bodyPr wrap="none" rtlCol="0">
            <a:spAutoFit/>
          </a:bodyPr>
          <a:lstStyle/>
          <a:p>
            <a:r>
              <a:rPr lang="en-US" sz="1100" dirty="0" err="1" smtClean="0"/>
              <a:t>benziltetrahidroisoquinoline</a:t>
            </a:r>
            <a:endParaRPr lang="en-US" sz="1100" dirty="0"/>
          </a:p>
        </p:txBody>
      </p:sp>
      <p:sp>
        <p:nvSpPr>
          <p:cNvPr id="3" name="CaixaDeTexto 2"/>
          <p:cNvSpPr txBox="1"/>
          <p:nvPr/>
        </p:nvSpPr>
        <p:spPr>
          <a:xfrm>
            <a:off x="1915601" y="3573255"/>
            <a:ext cx="1191627" cy="369332"/>
          </a:xfrm>
          <a:prstGeom prst="rect">
            <a:avLst/>
          </a:prstGeom>
          <a:solidFill>
            <a:srgbClr val="F79646"/>
          </a:solidFill>
        </p:spPr>
        <p:txBody>
          <a:bodyPr wrap="none" rtlCol="0">
            <a:spAutoFit/>
          </a:bodyPr>
          <a:lstStyle/>
          <a:p>
            <a:r>
              <a:rPr lang="en-US" dirty="0" err="1" smtClean="0"/>
              <a:t>neopinona</a:t>
            </a:r>
            <a:endParaRPr lang="en-US" dirty="0"/>
          </a:p>
        </p:txBody>
      </p:sp>
      <p:sp>
        <p:nvSpPr>
          <p:cNvPr id="39" name="CaixaDeTexto 38"/>
          <p:cNvSpPr txBox="1"/>
          <p:nvPr/>
        </p:nvSpPr>
        <p:spPr>
          <a:xfrm>
            <a:off x="1851279" y="5644567"/>
            <a:ext cx="1172241" cy="369332"/>
          </a:xfrm>
          <a:prstGeom prst="rect">
            <a:avLst/>
          </a:prstGeom>
          <a:solidFill>
            <a:srgbClr val="F79646"/>
          </a:solidFill>
        </p:spPr>
        <p:txBody>
          <a:bodyPr wrap="none" rtlCol="0">
            <a:spAutoFit/>
          </a:bodyPr>
          <a:lstStyle/>
          <a:p>
            <a:r>
              <a:rPr lang="en-US" dirty="0" err="1" smtClean="0"/>
              <a:t>codeinone</a:t>
            </a:r>
            <a:endParaRPr lang="en-US" dirty="0"/>
          </a:p>
        </p:txBody>
      </p:sp>
      <p:sp>
        <p:nvSpPr>
          <p:cNvPr id="8" name="CuadroTexto 7"/>
          <p:cNvSpPr txBox="1"/>
          <p:nvPr/>
        </p:nvSpPr>
        <p:spPr>
          <a:xfrm>
            <a:off x="7543800" y="5669537"/>
            <a:ext cx="925291" cy="369332"/>
          </a:xfrm>
          <a:prstGeom prst="rect">
            <a:avLst/>
          </a:prstGeom>
          <a:solidFill>
            <a:srgbClr val="F79646"/>
          </a:solidFill>
        </p:spPr>
        <p:txBody>
          <a:bodyPr wrap="none" rtlCol="0">
            <a:spAutoFit/>
          </a:bodyPr>
          <a:lstStyle/>
          <a:p>
            <a:r>
              <a:rPr lang="es-ES" dirty="0" smtClean="0"/>
              <a:t>morfina</a:t>
            </a:r>
            <a:endParaRPr lang="es-ES" dirty="0"/>
          </a:p>
        </p:txBody>
      </p:sp>
      <p:sp>
        <p:nvSpPr>
          <p:cNvPr id="11" name="CuadroTexto 10"/>
          <p:cNvSpPr txBox="1"/>
          <p:nvPr/>
        </p:nvSpPr>
        <p:spPr>
          <a:xfrm>
            <a:off x="1962514" y="1592055"/>
            <a:ext cx="893506" cy="369332"/>
          </a:xfrm>
          <a:prstGeom prst="rect">
            <a:avLst/>
          </a:prstGeom>
          <a:solidFill>
            <a:schemeClr val="accent6"/>
          </a:solidFill>
        </p:spPr>
        <p:txBody>
          <a:bodyPr wrap="none" rtlCol="0">
            <a:spAutoFit/>
          </a:bodyPr>
          <a:lstStyle/>
          <a:p>
            <a:r>
              <a:rPr lang="es-ES" dirty="0" err="1" smtClean="0"/>
              <a:t>tebaina</a:t>
            </a:r>
            <a:endParaRPr lang="es-ES" dirty="0"/>
          </a:p>
        </p:txBody>
      </p:sp>
      <p:sp>
        <p:nvSpPr>
          <p:cNvPr id="12" name="CuadroTexto 11"/>
          <p:cNvSpPr txBox="1"/>
          <p:nvPr/>
        </p:nvSpPr>
        <p:spPr>
          <a:xfrm>
            <a:off x="4651301" y="1568965"/>
            <a:ext cx="1060770" cy="369332"/>
          </a:xfrm>
          <a:prstGeom prst="rect">
            <a:avLst/>
          </a:prstGeom>
          <a:solidFill>
            <a:srgbClr val="F79646"/>
          </a:solidFill>
        </p:spPr>
        <p:txBody>
          <a:bodyPr wrap="none" rtlCol="0">
            <a:spAutoFit/>
          </a:bodyPr>
          <a:lstStyle/>
          <a:p>
            <a:r>
              <a:rPr lang="es-ES" dirty="0" err="1" smtClean="0"/>
              <a:t>oripavina</a:t>
            </a:r>
            <a:endParaRPr lang="es-ES" dirty="0"/>
          </a:p>
        </p:txBody>
      </p:sp>
      <p:sp>
        <p:nvSpPr>
          <p:cNvPr id="13" name="CuadroTexto 12"/>
          <p:cNvSpPr txBox="1"/>
          <p:nvPr/>
        </p:nvSpPr>
        <p:spPr>
          <a:xfrm>
            <a:off x="673325" y="3994587"/>
            <a:ext cx="928459" cy="276999"/>
          </a:xfrm>
          <a:prstGeom prst="rect">
            <a:avLst/>
          </a:prstGeom>
          <a:noFill/>
        </p:spPr>
        <p:txBody>
          <a:bodyPr wrap="none" rtlCol="0">
            <a:spAutoFit/>
          </a:bodyPr>
          <a:lstStyle/>
          <a:p>
            <a:r>
              <a:rPr lang="es-ES" sz="1200" dirty="0" smtClean="0"/>
              <a:t>espontaneo</a:t>
            </a:r>
            <a:endParaRPr lang="es-ES" sz="1200" dirty="0"/>
          </a:p>
        </p:txBody>
      </p:sp>
      <p:sp>
        <p:nvSpPr>
          <p:cNvPr id="14" name="CuadroTexto 13"/>
          <p:cNvSpPr txBox="1"/>
          <p:nvPr/>
        </p:nvSpPr>
        <p:spPr>
          <a:xfrm>
            <a:off x="7135323" y="1610632"/>
            <a:ext cx="1168296" cy="369332"/>
          </a:xfrm>
          <a:prstGeom prst="rect">
            <a:avLst/>
          </a:prstGeom>
          <a:solidFill>
            <a:srgbClr val="F79646"/>
          </a:solidFill>
        </p:spPr>
        <p:txBody>
          <a:bodyPr wrap="none" rtlCol="0">
            <a:spAutoFit/>
          </a:bodyPr>
          <a:lstStyle/>
          <a:p>
            <a:r>
              <a:rPr lang="es-ES" dirty="0" err="1" smtClean="0"/>
              <a:t>morfinona</a:t>
            </a:r>
            <a:endParaRPr lang="es-ES" dirty="0"/>
          </a:p>
        </p:txBody>
      </p:sp>
      <p:sp>
        <p:nvSpPr>
          <p:cNvPr id="41" name="CuadroTexto 40"/>
          <p:cNvSpPr txBox="1"/>
          <p:nvPr/>
        </p:nvSpPr>
        <p:spPr>
          <a:xfrm>
            <a:off x="4297535" y="5644567"/>
            <a:ext cx="924953" cy="369332"/>
          </a:xfrm>
          <a:prstGeom prst="rect">
            <a:avLst/>
          </a:prstGeom>
          <a:solidFill>
            <a:srgbClr val="F79646"/>
          </a:solidFill>
        </p:spPr>
        <p:txBody>
          <a:bodyPr wrap="none" rtlCol="0">
            <a:spAutoFit/>
          </a:bodyPr>
          <a:lstStyle/>
          <a:p>
            <a:r>
              <a:rPr lang="es-ES" dirty="0" err="1" smtClean="0"/>
              <a:t>codeina</a:t>
            </a:r>
            <a:endParaRPr lang="es-ES" dirty="0"/>
          </a:p>
        </p:txBody>
      </p:sp>
    </p:spTree>
    <p:extLst>
      <p:ext uri="{BB962C8B-B14F-4D97-AF65-F5344CB8AC3E}">
        <p14:creationId xmlns:p14="http://schemas.microsoft.com/office/powerpoint/2010/main" val="2769901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17217" y="0"/>
            <a:ext cx="5140890" cy="6858000"/>
          </a:xfrm>
          <a:prstGeom prst="rect">
            <a:avLst/>
          </a:prstGeom>
        </p:spPr>
      </p:pic>
      <p:sp>
        <p:nvSpPr>
          <p:cNvPr id="2" name="Elipse 1"/>
          <p:cNvSpPr/>
          <p:nvPr/>
        </p:nvSpPr>
        <p:spPr>
          <a:xfrm>
            <a:off x="1171483" y="629551"/>
            <a:ext cx="339402" cy="20802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Elipse 3"/>
          <p:cNvSpPr/>
          <p:nvPr/>
        </p:nvSpPr>
        <p:spPr>
          <a:xfrm>
            <a:off x="1171483" y="1460771"/>
            <a:ext cx="339402" cy="20802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Elipse 4"/>
          <p:cNvSpPr/>
          <p:nvPr/>
        </p:nvSpPr>
        <p:spPr>
          <a:xfrm>
            <a:off x="1154182" y="2248197"/>
            <a:ext cx="339402" cy="20802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Elipse 5"/>
          <p:cNvSpPr/>
          <p:nvPr/>
        </p:nvSpPr>
        <p:spPr>
          <a:xfrm>
            <a:off x="2705476" y="2710582"/>
            <a:ext cx="339402" cy="20802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Elipse 6"/>
          <p:cNvSpPr/>
          <p:nvPr/>
        </p:nvSpPr>
        <p:spPr>
          <a:xfrm>
            <a:off x="1171483" y="3087679"/>
            <a:ext cx="339402" cy="20802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Elipse 7"/>
          <p:cNvSpPr/>
          <p:nvPr/>
        </p:nvSpPr>
        <p:spPr>
          <a:xfrm>
            <a:off x="2355131" y="3079375"/>
            <a:ext cx="339402" cy="20802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Elipse 8"/>
          <p:cNvSpPr/>
          <p:nvPr/>
        </p:nvSpPr>
        <p:spPr>
          <a:xfrm>
            <a:off x="3369186" y="3079375"/>
            <a:ext cx="339402" cy="20802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Elipse 9"/>
          <p:cNvSpPr/>
          <p:nvPr/>
        </p:nvSpPr>
        <p:spPr>
          <a:xfrm>
            <a:off x="3351885" y="3936625"/>
            <a:ext cx="339402" cy="20802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Elipse 10"/>
          <p:cNvSpPr/>
          <p:nvPr/>
        </p:nvSpPr>
        <p:spPr>
          <a:xfrm>
            <a:off x="2394500" y="3936625"/>
            <a:ext cx="339402" cy="20802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Elipse 11"/>
          <p:cNvSpPr/>
          <p:nvPr/>
        </p:nvSpPr>
        <p:spPr>
          <a:xfrm>
            <a:off x="1624897" y="2730141"/>
            <a:ext cx="339402" cy="20802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Elipse 12"/>
          <p:cNvSpPr/>
          <p:nvPr/>
        </p:nvSpPr>
        <p:spPr>
          <a:xfrm>
            <a:off x="2377199" y="4743930"/>
            <a:ext cx="339402" cy="20802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CuadroTexto 13"/>
          <p:cNvSpPr txBox="1"/>
          <p:nvPr/>
        </p:nvSpPr>
        <p:spPr>
          <a:xfrm>
            <a:off x="2856895" y="4710105"/>
            <a:ext cx="351378" cy="215444"/>
          </a:xfrm>
          <a:prstGeom prst="rect">
            <a:avLst/>
          </a:prstGeom>
          <a:noFill/>
        </p:spPr>
        <p:txBody>
          <a:bodyPr wrap="none" rtlCol="0">
            <a:spAutoFit/>
          </a:bodyPr>
          <a:lstStyle/>
          <a:p>
            <a:r>
              <a:rPr lang="es-ES" sz="800" dirty="0" smtClean="0"/>
              <a:t>GST</a:t>
            </a:r>
            <a:endParaRPr lang="es-ES" sz="800" dirty="0"/>
          </a:p>
        </p:txBody>
      </p:sp>
      <p:sp>
        <p:nvSpPr>
          <p:cNvPr id="15" name="Elipse 14"/>
          <p:cNvSpPr/>
          <p:nvPr/>
        </p:nvSpPr>
        <p:spPr>
          <a:xfrm>
            <a:off x="2856895" y="4716299"/>
            <a:ext cx="339402" cy="20802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extBox 63"/>
          <p:cNvSpPr txBox="1"/>
          <p:nvPr/>
        </p:nvSpPr>
        <p:spPr>
          <a:xfrm>
            <a:off x="6431744" y="3220431"/>
            <a:ext cx="990600" cy="307777"/>
          </a:xfrm>
          <a:prstGeom prst="rect">
            <a:avLst/>
          </a:prstGeom>
          <a:noFill/>
        </p:spPr>
        <p:txBody>
          <a:bodyPr wrap="square" rtlCol="0">
            <a:spAutoFit/>
          </a:bodyPr>
          <a:lstStyle/>
          <a:p>
            <a:r>
              <a:rPr lang="en-GB" sz="1400" b="1" dirty="0" smtClean="0"/>
              <a:t>MYB10</a:t>
            </a:r>
            <a:endParaRPr lang="en-US" sz="1400" b="1" dirty="0"/>
          </a:p>
        </p:txBody>
      </p:sp>
      <p:sp>
        <p:nvSpPr>
          <p:cNvPr id="17" name="Oval 65"/>
          <p:cNvSpPr/>
          <p:nvPr/>
        </p:nvSpPr>
        <p:spPr>
          <a:xfrm>
            <a:off x="6431744" y="3144231"/>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69"/>
          <p:cNvSpPr txBox="1"/>
          <p:nvPr/>
        </p:nvSpPr>
        <p:spPr>
          <a:xfrm>
            <a:off x="6584144" y="2610831"/>
            <a:ext cx="547077" cy="307777"/>
          </a:xfrm>
          <a:prstGeom prst="rect">
            <a:avLst/>
          </a:prstGeom>
          <a:noFill/>
        </p:spPr>
        <p:txBody>
          <a:bodyPr wrap="square" rtlCol="0">
            <a:spAutoFit/>
          </a:bodyPr>
          <a:lstStyle/>
          <a:p>
            <a:r>
              <a:rPr lang="en-GB" sz="1400" b="1" dirty="0" smtClean="0"/>
              <a:t>TT2</a:t>
            </a:r>
            <a:endParaRPr lang="en-US" sz="1400" b="1" dirty="0"/>
          </a:p>
        </p:txBody>
      </p:sp>
      <p:sp>
        <p:nvSpPr>
          <p:cNvPr id="19" name="Oval 70"/>
          <p:cNvSpPr/>
          <p:nvPr/>
        </p:nvSpPr>
        <p:spPr>
          <a:xfrm>
            <a:off x="6418067" y="2534631"/>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74"/>
          <p:cNvSpPr txBox="1"/>
          <p:nvPr/>
        </p:nvSpPr>
        <p:spPr>
          <a:xfrm>
            <a:off x="6431744" y="3753831"/>
            <a:ext cx="990600" cy="307777"/>
          </a:xfrm>
          <a:prstGeom prst="rect">
            <a:avLst/>
          </a:prstGeom>
          <a:noFill/>
        </p:spPr>
        <p:txBody>
          <a:bodyPr wrap="square" rtlCol="0">
            <a:spAutoFit/>
          </a:bodyPr>
          <a:lstStyle/>
          <a:p>
            <a:r>
              <a:rPr lang="en-GB" sz="1400" b="1" dirty="0" smtClean="0"/>
              <a:t>MYBL2</a:t>
            </a:r>
            <a:endParaRPr lang="en-US" sz="1400" b="1" dirty="0"/>
          </a:p>
        </p:txBody>
      </p:sp>
      <p:sp>
        <p:nvSpPr>
          <p:cNvPr id="21" name="Oval 75"/>
          <p:cNvSpPr/>
          <p:nvPr/>
        </p:nvSpPr>
        <p:spPr>
          <a:xfrm>
            <a:off x="6431744" y="3677631"/>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79"/>
          <p:cNvSpPr txBox="1"/>
          <p:nvPr/>
        </p:nvSpPr>
        <p:spPr>
          <a:xfrm>
            <a:off x="5898344" y="1925031"/>
            <a:ext cx="1524000" cy="646331"/>
          </a:xfrm>
          <a:prstGeom prst="rect">
            <a:avLst/>
          </a:prstGeom>
          <a:noFill/>
        </p:spPr>
        <p:txBody>
          <a:bodyPr wrap="square" rtlCol="0">
            <a:spAutoFit/>
          </a:bodyPr>
          <a:lstStyle/>
          <a:p>
            <a:r>
              <a:rPr lang="en-GB" dirty="0" smtClean="0"/>
              <a:t>Transcription factors:</a:t>
            </a:r>
            <a:endParaRPr lang="en-US" dirty="0"/>
          </a:p>
        </p:txBody>
      </p:sp>
      <p:pic>
        <p:nvPicPr>
          <p:cNvPr id="23" name="Imagen 2" descr="C:\Users\USP CEU\Pictures\Mayo2012\DSC04463.JPG"/>
          <p:cNvPicPr/>
          <p:nvPr/>
        </p:nvPicPr>
        <p:blipFill rotWithShape="1">
          <a:blip r:embed="rId4" cstate="print">
            <a:extLst>
              <a:ext uri="{28A0092B-C50C-407E-A947-70E740481C1C}">
                <a14:useLocalDpi xmlns:a14="http://schemas.microsoft.com/office/drawing/2010/main" val="0"/>
              </a:ext>
            </a:extLst>
          </a:blip>
          <a:srcRect l="32540" t="16009" r="36111" b="44264"/>
          <a:stretch/>
        </p:blipFill>
        <p:spPr bwMode="auto">
          <a:xfrm>
            <a:off x="6934201" y="8560"/>
            <a:ext cx="2209800" cy="1820240"/>
          </a:xfrm>
          <a:prstGeom prst="rect">
            <a:avLst/>
          </a:prstGeom>
          <a:noFill/>
          <a:ln>
            <a:noFill/>
          </a:ln>
          <a:extLst>
            <a:ext uri="{53640926-AAD7-44D8-BBD7-CCE9431645EC}">
              <a14:shadowObscured xmlns:a14="http://schemas.microsoft.com/office/drawing/2010/main"/>
            </a:ext>
          </a:extLst>
        </p:spPr>
      </p:pic>
      <p:graphicFrame>
        <p:nvGraphicFramePr>
          <p:cNvPr id="24" name="Chart 9"/>
          <p:cNvGraphicFramePr/>
          <p:nvPr>
            <p:extLst>
              <p:ext uri="{D42A27DB-BD31-4B8C-83A1-F6EECF244321}">
                <p14:modId xmlns:p14="http://schemas.microsoft.com/office/powerpoint/2010/main" val="3020841829"/>
              </p:ext>
            </p:extLst>
          </p:nvPr>
        </p:nvGraphicFramePr>
        <p:xfrm>
          <a:off x="9067799" y="5979675"/>
          <a:ext cx="2844000" cy="248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10"/>
          <p:cNvGraphicFramePr/>
          <p:nvPr>
            <p:extLst>
              <p:ext uri="{D42A27DB-BD31-4B8C-83A1-F6EECF244321}">
                <p14:modId xmlns:p14="http://schemas.microsoft.com/office/powerpoint/2010/main" val="1234185584"/>
              </p:ext>
            </p:extLst>
          </p:nvPr>
        </p:nvGraphicFramePr>
        <p:xfrm>
          <a:off x="12039599" y="4989075"/>
          <a:ext cx="3072600" cy="2179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Chart 16"/>
          <p:cNvGraphicFramePr/>
          <p:nvPr>
            <p:extLst>
              <p:ext uri="{D42A27DB-BD31-4B8C-83A1-F6EECF244321}">
                <p14:modId xmlns:p14="http://schemas.microsoft.com/office/powerpoint/2010/main" val="1837707358"/>
              </p:ext>
            </p:extLst>
          </p:nvPr>
        </p:nvGraphicFramePr>
        <p:xfrm>
          <a:off x="5562601" y="4710105"/>
          <a:ext cx="2743200" cy="1990725"/>
        </p:xfrm>
        <a:graphic>
          <a:graphicData uri="http://schemas.openxmlformats.org/drawingml/2006/chart">
            <c:chart xmlns:c="http://schemas.openxmlformats.org/drawingml/2006/chart" xmlns:r="http://schemas.openxmlformats.org/officeDocument/2006/relationships" r:id="rId7"/>
          </a:graphicData>
        </a:graphic>
      </p:graphicFrame>
      <p:sp>
        <p:nvSpPr>
          <p:cNvPr id="27" name="CuadroTexto 26"/>
          <p:cNvSpPr txBox="1"/>
          <p:nvPr/>
        </p:nvSpPr>
        <p:spPr>
          <a:xfrm>
            <a:off x="-634942" y="3743386"/>
            <a:ext cx="184666" cy="369332"/>
          </a:xfrm>
          <a:prstGeom prst="rect">
            <a:avLst/>
          </a:prstGeom>
          <a:noFill/>
        </p:spPr>
        <p:txBody>
          <a:bodyPr wrap="none" rtlCol="0">
            <a:spAutoFit/>
          </a:bodyPr>
          <a:lstStyle/>
          <a:p>
            <a:endParaRPr lang="es-ES" dirty="0"/>
          </a:p>
        </p:txBody>
      </p:sp>
      <p:sp>
        <p:nvSpPr>
          <p:cNvPr id="28" name="Flecha arriba 27"/>
          <p:cNvSpPr/>
          <p:nvPr/>
        </p:nvSpPr>
        <p:spPr>
          <a:xfrm>
            <a:off x="1964299" y="2651060"/>
            <a:ext cx="163395" cy="287107"/>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9" name="Flecha arriba 28"/>
          <p:cNvSpPr/>
          <p:nvPr/>
        </p:nvSpPr>
        <p:spPr>
          <a:xfrm rot="10800000">
            <a:off x="2222343" y="3918054"/>
            <a:ext cx="163395" cy="287107"/>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0" name="Igual 29"/>
          <p:cNvSpPr/>
          <p:nvPr/>
        </p:nvSpPr>
        <p:spPr>
          <a:xfrm flipH="1" flipV="1">
            <a:off x="5702708" y="1287928"/>
            <a:ext cx="45719" cy="45719"/>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grpSp>
        <p:nvGrpSpPr>
          <p:cNvPr id="33" name="Agrupar 32"/>
          <p:cNvGrpSpPr/>
          <p:nvPr/>
        </p:nvGrpSpPr>
        <p:grpSpPr>
          <a:xfrm>
            <a:off x="498184" y="579512"/>
            <a:ext cx="712881" cy="330167"/>
            <a:chOff x="5705187" y="451784"/>
            <a:chExt cx="712881" cy="330167"/>
          </a:xfrm>
        </p:grpSpPr>
        <p:sp>
          <p:nvSpPr>
            <p:cNvPr id="31" name="Menos 30"/>
            <p:cNvSpPr/>
            <p:nvPr/>
          </p:nvSpPr>
          <p:spPr>
            <a:xfrm>
              <a:off x="5705188" y="451784"/>
              <a:ext cx="712880" cy="220111"/>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2" name="Menos 31"/>
            <p:cNvSpPr/>
            <p:nvPr/>
          </p:nvSpPr>
          <p:spPr>
            <a:xfrm>
              <a:off x="5705187" y="561840"/>
              <a:ext cx="712880" cy="220111"/>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34" name="Agrupar 33"/>
          <p:cNvGrpSpPr/>
          <p:nvPr/>
        </p:nvGrpSpPr>
        <p:grpSpPr>
          <a:xfrm>
            <a:off x="441301" y="2216106"/>
            <a:ext cx="712881" cy="330167"/>
            <a:chOff x="5705187" y="451784"/>
            <a:chExt cx="712881" cy="330167"/>
          </a:xfrm>
        </p:grpSpPr>
        <p:sp>
          <p:nvSpPr>
            <p:cNvPr id="35" name="Menos 34"/>
            <p:cNvSpPr/>
            <p:nvPr/>
          </p:nvSpPr>
          <p:spPr>
            <a:xfrm>
              <a:off x="5705188" y="451784"/>
              <a:ext cx="712880" cy="220111"/>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6" name="Menos 35"/>
            <p:cNvSpPr/>
            <p:nvPr/>
          </p:nvSpPr>
          <p:spPr>
            <a:xfrm>
              <a:off x="5705187" y="561840"/>
              <a:ext cx="712880" cy="220111"/>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37" name="Flecha arriba 36"/>
          <p:cNvSpPr/>
          <p:nvPr/>
        </p:nvSpPr>
        <p:spPr>
          <a:xfrm>
            <a:off x="3044878" y="2659906"/>
            <a:ext cx="163395" cy="287107"/>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8" name="Flecha arriba 37"/>
          <p:cNvSpPr/>
          <p:nvPr/>
        </p:nvSpPr>
        <p:spPr>
          <a:xfrm rot="10800000">
            <a:off x="3701530" y="3918054"/>
            <a:ext cx="163395" cy="287107"/>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9" name="Flecha arriba 38"/>
          <p:cNvSpPr/>
          <p:nvPr/>
        </p:nvSpPr>
        <p:spPr>
          <a:xfrm>
            <a:off x="1877651" y="3397995"/>
            <a:ext cx="163395" cy="287107"/>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0" name="Flecha arriba 39"/>
          <p:cNvSpPr/>
          <p:nvPr/>
        </p:nvSpPr>
        <p:spPr>
          <a:xfrm>
            <a:off x="2995561" y="3439870"/>
            <a:ext cx="163395" cy="287107"/>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13731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2310</TotalTime>
  <Words>1017</Words>
  <Application>Microsoft Office PowerPoint</Application>
  <PresentationFormat>Presentación en pantalla (4:3)</PresentationFormat>
  <Paragraphs>255</Paragraphs>
  <Slides>14</Slides>
  <Notes>5</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14</vt:i4>
      </vt:variant>
    </vt:vector>
  </HeadingPairs>
  <TitlesOfParts>
    <vt:vector size="17" baseType="lpstr">
      <vt:lpstr>Tema de Office</vt:lpstr>
      <vt:lpstr>CS ChemDraw Drawing</vt:lpstr>
      <vt:lpstr>Fotografía de Photo Editor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San Pablo CEU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Gutierrez Mañero</dc:creator>
  <cp:lastModifiedBy>.</cp:lastModifiedBy>
  <cp:revision>65</cp:revision>
  <dcterms:created xsi:type="dcterms:W3CDTF">2013-08-05T08:23:05Z</dcterms:created>
  <dcterms:modified xsi:type="dcterms:W3CDTF">2015-06-19T06:50:35Z</dcterms:modified>
</cp:coreProperties>
</file>