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265" r:id="rId4"/>
    <p:sldId id="266" r:id="rId5"/>
    <p:sldId id="267" r:id="rId6"/>
    <p:sldId id="269" r:id="rId7"/>
    <p:sldId id="270" r:id="rId8"/>
    <p:sldId id="272" r:id="rId9"/>
    <p:sldId id="300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004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6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3EF67-9E21-4BCB-9B20-64FBDCC9D5AB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F8A52-D91C-4C9B-800B-992150AD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8A52-D91C-4C9B-800B-992150AD4E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9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3799322"/>
            <a:ext cx="5961149" cy="1255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32" y="233363"/>
            <a:ext cx="1159086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0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0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4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3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2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57A3-B15D-488B-8D84-E5A0361AC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2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59267"/>
            <a:ext cx="11176000" cy="1068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01713"/>
            <a:ext cx="11176000" cy="4737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7366" y="6289386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0">
                <a:solidFill>
                  <a:srgbClr val="000046"/>
                </a:solidFill>
              </a:defRPr>
            </a:lvl1pPr>
          </a:lstStyle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89385"/>
            <a:ext cx="307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57A3-B15D-488B-8D84-E5A0361ACBD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4" y="6254438"/>
            <a:ext cx="2065868" cy="4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hyperlink" Target="mailto:ssaran@ss-associates.co.i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013" y="2845449"/>
            <a:ext cx="7645401" cy="812151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Discovering the Pot of Gold in India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6426" y="3677919"/>
            <a:ext cx="6190827" cy="81215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Sumit Saran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ssaran@ss-associates.co.in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8" y="5742816"/>
            <a:ext cx="3237652" cy="681774"/>
          </a:xfrm>
          <a:prstGeom prst="rect">
            <a:avLst/>
          </a:prstGeom>
        </p:spPr>
      </p:pic>
      <p:pic>
        <p:nvPicPr>
          <p:cNvPr id="1026" name="Picture 2" descr="https://images.indianexpress.com/2015/09/dahi-handi-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67" y="0"/>
            <a:ext cx="5325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E86189-0DEA-4C02-810E-634F0B73ED75}"/>
              </a:ext>
            </a:extLst>
          </p:cNvPr>
          <p:cNvSpPr/>
          <p:nvPr/>
        </p:nvSpPr>
        <p:spPr>
          <a:xfrm>
            <a:off x="0" y="-20319"/>
            <a:ext cx="6866467" cy="2971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2910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E973BF-46EF-46EE-887D-7B9D53A0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BF03B-A532-4AA9-B647-05D209B6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4" b="3259"/>
          <a:stretch/>
        </p:blipFill>
        <p:spPr>
          <a:xfrm>
            <a:off x="0" y="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3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Landscape in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65" y="1677766"/>
            <a:ext cx="5261435" cy="4351338"/>
          </a:xfrm>
        </p:spPr>
        <p:txBody>
          <a:bodyPr/>
          <a:lstStyle/>
          <a:p>
            <a:r>
              <a:rPr lang="en-US" dirty="0"/>
              <a:t>Myriad of Formats</a:t>
            </a:r>
          </a:p>
          <a:p>
            <a:pPr lvl="1"/>
            <a:r>
              <a:rPr lang="en-US" dirty="0"/>
              <a:t>Traditional Roadside and Pushcart</a:t>
            </a:r>
          </a:p>
          <a:p>
            <a:pPr lvl="1"/>
            <a:r>
              <a:rPr lang="en-US" dirty="0"/>
              <a:t>Home Delivery</a:t>
            </a:r>
          </a:p>
          <a:p>
            <a:pPr lvl="1"/>
            <a:r>
              <a:rPr lang="en-US" dirty="0"/>
              <a:t>Modern Organized</a:t>
            </a:r>
          </a:p>
          <a:p>
            <a:pPr lvl="1"/>
            <a:r>
              <a:rPr lang="en-US" dirty="0"/>
              <a:t>Green Grocery</a:t>
            </a:r>
          </a:p>
          <a:p>
            <a:pPr lvl="1"/>
            <a:r>
              <a:rPr lang="en-US" dirty="0"/>
              <a:t>Cash and Carry</a:t>
            </a:r>
          </a:p>
          <a:p>
            <a:pPr lvl="1"/>
            <a:r>
              <a:rPr lang="en-US" dirty="0"/>
              <a:t>Online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Leapfrogging 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Fast changing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6" name="Picture 2" descr="http://3.bp.blogspot.com/-nHvGwrCPKis/Tqu-3IVUEfI/AAAAAAAAACI/kxNM-baRyYI/s1600/join-family-syst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5505" y="2068560"/>
            <a:ext cx="5936457" cy="3422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Retail – Roadside and Pushcart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45" y="1857213"/>
            <a:ext cx="5481462" cy="3891752"/>
          </a:xfrm>
          <a:prstGeom prst="rect">
            <a:avLst/>
          </a:prstGeom>
        </p:spPr>
      </p:pic>
      <p:pic>
        <p:nvPicPr>
          <p:cNvPr id="3" name="Picture 2" descr="WA Roadsi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409" y="1853397"/>
            <a:ext cx="5550222" cy="39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Retail – Home Delivery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 descr="IMG_2602[1]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0905" y="2136605"/>
            <a:ext cx="4370785" cy="3278088"/>
          </a:xfrm>
          <a:prstGeom prst="rect">
            <a:avLst/>
          </a:prstGeom>
        </p:spPr>
      </p:pic>
      <p:pic>
        <p:nvPicPr>
          <p:cNvPr id="7" name="Picture 6" descr="IMG_2607[2]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40864" y="2145576"/>
            <a:ext cx="4379597" cy="32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– Modern </a:t>
            </a:r>
            <a:r>
              <a:rPr lang="en-US"/>
              <a:t>Organized Chains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2228" y="1438274"/>
            <a:ext cx="11533114" cy="4654482"/>
            <a:chOff x="152228" y="1438274"/>
            <a:chExt cx="11533114" cy="465448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228" y="1438274"/>
              <a:ext cx="1851069" cy="1057720"/>
            </a:xfrm>
            <a:prstGeom prst="rect">
              <a:avLst/>
            </a:prstGeom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1185" y="1751595"/>
              <a:ext cx="1671545" cy="544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5223" t="29112" r="13262" b="13165"/>
            <a:stretch/>
          </p:blipFill>
          <p:spPr>
            <a:xfrm>
              <a:off x="4402666" y="1681238"/>
              <a:ext cx="1577476" cy="762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849" y="2574504"/>
              <a:ext cx="1641246" cy="64984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4218" y="2597259"/>
              <a:ext cx="1441023" cy="51654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2563" y="2580423"/>
              <a:ext cx="1551522" cy="73315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4094" y="2310189"/>
              <a:ext cx="1778510" cy="95535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8741" y="2237619"/>
              <a:ext cx="1821151" cy="98620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63"/>
            <a:stretch/>
          </p:blipFill>
          <p:spPr>
            <a:xfrm>
              <a:off x="10322034" y="2363170"/>
              <a:ext cx="1221891" cy="97488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9698" y="1841432"/>
              <a:ext cx="1608802" cy="54987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5215" y="1667481"/>
              <a:ext cx="1537909" cy="67400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24" y="1676706"/>
              <a:ext cx="1603118" cy="62570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716" y="3541482"/>
              <a:ext cx="1720767" cy="38574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5875" y="4239892"/>
              <a:ext cx="2348162" cy="95017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1052" y="3489836"/>
              <a:ext cx="1353876" cy="57804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3039" y="3503171"/>
              <a:ext cx="1551151" cy="51662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9861" y="4312221"/>
              <a:ext cx="1855914" cy="68317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12" y="4496172"/>
              <a:ext cx="1613070" cy="50905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00" y="5388214"/>
              <a:ext cx="1589061" cy="43323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213" y="3493205"/>
              <a:ext cx="1583270" cy="75222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17367" y="3568095"/>
              <a:ext cx="1557695" cy="66337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3566" y="4303420"/>
              <a:ext cx="1947940" cy="71593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4198" y="4576839"/>
              <a:ext cx="1710463" cy="47897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522" y="5055810"/>
              <a:ext cx="863393" cy="9798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637931" y="5164585"/>
              <a:ext cx="1680069" cy="928171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 flipV="1">
            <a:off x="266095" y="2406952"/>
            <a:ext cx="5745238" cy="24191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85447" y="3333449"/>
            <a:ext cx="11398553" cy="16932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Hypermarkets and Supermarkets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6" y="1544495"/>
            <a:ext cx="5059745" cy="4513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845" y="1608399"/>
            <a:ext cx="6397512" cy="44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- Cash and Carry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50" y="1630301"/>
            <a:ext cx="3591993" cy="4257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799" y="1630301"/>
            <a:ext cx="3486762" cy="4220463"/>
          </a:xfrm>
          <a:prstGeom prst="rect">
            <a:avLst/>
          </a:prstGeom>
        </p:spPr>
      </p:pic>
      <p:pic>
        <p:nvPicPr>
          <p:cNvPr id="7" name="Picture 6" descr="PHOTO-2018-08-29-21-50-0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17" y="1630302"/>
            <a:ext cx="3121757" cy="42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- Green Grocery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27" y="2180621"/>
            <a:ext cx="7379500" cy="2984867"/>
          </a:xfrm>
          <a:prstGeom prst="rect">
            <a:avLst/>
          </a:prstGeom>
        </p:spPr>
      </p:pic>
      <p:pic>
        <p:nvPicPr>
          <p:cNvPr id="6" name="Picture 5" descr="KPN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407" y="2218618"/>
            <a:ext cx="3918112" cy="29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- Online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754" y="1580510"/>
            <a:ext cx="3381065" cy="4190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creen Shot 2018-09-03 at 12.54.0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54" y="1595982"/>
            <a:ext cx="7815495" cy="42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1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Route – Importer &amp; Wholesaler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962492" y="2581655"/>
            <a:ext cx="5536580" cy="196336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 rot="16200000">
            <a:off x="-192902" y="3215799"/>
            <a:ext cx="1692483" cy="369332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Imported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362970" y="2977149"/>
            <a:ext cx="9966833" cy="1231664"/>
            <a:chOff x="989469" y="1931172"/>
            <a:chExt cx="9966833" cy="1231664"/>
          </a:xfrm>
        </p:grpSpPr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989469" y="2700274"/>
              <a:ext cx="1402358" cy="42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Trebuchet MS" pitchFamily="34" charset="0"/>
                </a:rPr>
                <a:t>Importer</a:t>
              </a: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4278112" y="1982568"/>
              <a:ext cx="1703011" cy="42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latin typeface="Trebuchet MS" pitchFamily="34" charset="0"/>
                </a:rPr>
                <a:t>Wholesaler</a:t>
              </a: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7018991" y="1995417"/>
              <a:ext cx="1297336" cy="42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Trebuchet MS" pitchFamily="34" charset="0"/>
                </a:rPr>
                <a:t>Retailer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9411855" y="1931172"/>
              <a:ext cx="1544447" cy="42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Trebuchet MS" pitchFamily="34" charset="0"/>
                </a:rPr>
                <a:t>Consumer</a:t>
              </a:r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>
              <a:off x="2894287" y="2700274"/>
              <a:ext cx="1284980" cy="3524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" name="Picture 19" descr="sl00448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287" y="2435952"/>
              <a:ext cx="889602" cy="28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20"/>
            <p:cNvSpPr>
              <a:spLocks noChangeArrowheads="1"/>
            </p:cNvSpPr>
            <p:nvPr/>
          </p:nvSpPr>
          <p:spPr bwMode="auto">
            <a:xfrm>
              <a:off x="5645463" y="2634193"/>
              <a:ext cx="1284980" cy="3524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21"/>
            <p:cNvSpPr>
              <a:spLocks noChangeArrowheads="1"/>
            </p:cNvSpPr>
            <p:nvPr/>
          </p:nvSpPr>
          <p:spPr bwMode="auto">
            <a:xfrm>
              <a:off x="8303971" y="2683754"/>
              <a:ext cx="1284980" cy="3524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4" name="Picture 22" descr="Apple Clip Ar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617" y="1962377"/>
              <a:ext cx="753690" cy="70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4" descr="Apple Clip Ar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525" y="2457979"/>
              <a:ext cx="753690" cy="70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5" descr="Apple Clip Ar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641" y="2457979"/>
              <a:ext cx="753690" cy="70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6" descr="Apple Clip Ar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524" y="2420623"/>
              <a:ext cx="753690" cy="70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4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6" descr="2008-8-13-16-54-15-3062c316f97d47d5906f13be8347829f-3062c316f97d47d5906f13be8347829f-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667" y="1511904"/>
            <a:ext cx="9462327" cy="455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 descr="Bandra_Worli_Sea_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820" y="1486451"/>
            <a:ext cx="9462186" cy="459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19" y="6271123"/>
            <a:ext cx="8948058" cy="365125"/>
          </a:xfrm>
        </p:spPr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9274629" cy="779463"/>
          </a:xfrm>
        </p:spPr>
        <p:txBody>
          <a:bodyPr/>
          <a:lstStyle/>
          <a:p>
            <a:r>
              <a:rPr lang="en-US" dirty="0"/>
              <a:t>Understanding India is not Easy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577" y="1493437"/>
            <a:ext cx="6911472" cy="4593248"/>
          </a:xfrm>
          <a:prstGeom prst="rect">
            <a:avLst/>
          </a:prstGeom>
        </p:spPr>
      </p:pic>
      <p:pic>
        <p:nvPicPr>
          <p:cNvPr id="111624" name="Picture 8" descr="delhi-metr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89" y="1479399"/>
            <a:ext cx="9446380" cy="46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4372" y="1523574"/>
            <a:ext cx="8204199" cy="4622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8000" y="1499809"/>
            <a:ext cx="6954762" cy="46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3CFE-3009-42DE-999F-C03D39EE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and Berries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3F1C-A8CF-4293-A0EA-7396944F3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Tremendous Market Opportunity</a:t>
            </a:r>
          </a:p>
          <a:p>
            <a:r>
              <a:rPr lang="en-US" dirty="0"/>
              <a:t>Especially for Blueberries</a:t>
            </a:r>
          </a:p>
          <a:p>
            <a:pPr lvl="1"/>
            <a:r>
              <a:rPr lang="en-US" dirty="0"/>
              <a:t>Imports</a:t>
            </a:r>
          </a:p>
          <a:p>
            <a:pPr lvl="1"/>
            <a:r>
              <a:rPr lang="en-US" dirty="0"/>
              <a:t>Local Production</a:t>
            </a:r>
          </a:p>
          <a:p>
            <a:r>
              <a:rPr lang="en-US" dirty="0"/>
              <a:t>No Data to Support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D1397-470D-4F87-8704-81947228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9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18838-BC31-45FD-8D49-1ED540DE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Developments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91D89-F5D4-4D4B-91C5-6E5DB094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17ADB-3BEA-46C1-9BFD-F25F826CA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69" t="9960" r="20087" b="4194"/>
          <a:stretch/>
        </p:blipFill>
        <p:spPr>
          <a:xfrm>
            <a:off x="244386" y="1472911"/>
            <a:ext cx="3303666" cy="3082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450" t="10062" r="23128" b="4176"/>
          <a:stretch/>
        </p:blipFill>
        <p:spPr>
          <a:xfrm>
            <a:off x="6176272" y="1472911"/>
            <a:ext cx="3477057" cy="3082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7" t="10716" r="31566" b="4268"/>
          <a:stretch/>
        </p:blipFill>
        <p:spPr>
          <a:xfrm>
            <a:off x="2183612" y="2136500"/>
            <a:ext cx="3033144" cy="3398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8654" t="13255" r="39332" b="4971"/>
          <a:stretch/>
        </p:blipFill>
        <p:spPr>
          <a:xfrm>
            <a:off x="9033878" y="3013989"/>
            <a:ext cx="2920266" cy="3197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694FE-FB35-4EB7-8E3B-B7E6CEC1E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16" t="12864" r="6689" b="15667"/>
          <a:stretch/>
        </p:blipFill>
        <p:spPr>
          <a:xfrm>
            <a:off x="4207702" y="3168763"/>
            <a:ext cx="3776596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16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Strategy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1" descr="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65" y="1500284"/>
            <a:ext cx="12037535" cy="448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54" y="2901340"/>
            <a:ext cx="12030146" cy="12618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600" b="1" dirty="0">
                <a:solidFill>
                  <a:schemeClr val="bg1"/>
                </a:solidFill>
              </a:rPr>
              <a:t>India is at an inflection point</a:t>
            </a:r>
          </a:p>
        </p:txBody>
      </p:sp>
    </p:spTree>
    <p:extLst>
      <p:ext uri="{BB962C8B-B14F-4D97-AF65-F5344CB8AC3E}">
        <p14:creationId xmlns:p14="http://schemas.microsoft.com/office/powerpoint/2010/main" val="13874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375" y="2575054"/>
            <a:ext cx="6711399" cy="2119391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</a:rPr>
              <a:t>10</a:t>
            </a:r>
            <a:r>
              <a:rPr lang="en-US" sz="3600" b="1" dirty="0">
                <a:solidFill>
                  <a:srgbClr val="000000"/>
                </a:solidFill>
              </a:rPr>
              <a:t> Simple Mantras For Discovering the Pot of Gold in India</a:t>
            </a:r>
          </a:p>
        </p:txBody>
      </p:sp>
      <p:pic>
        <p:nvPicPr>
          <p:cNvPr id="5" name="Picture 6" descr="http://static.ibnlive.in.com/pix/slideshow/08-2011/in-pics-janamashtami/janmasthami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95" y="1716152"/>
            <a:ext cx="3863372" cy="4166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4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Troubles will not go away… Accept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Picture 2" descr="http://vaishnavkalyani.files.wordpress.com/2011/04/traffic_india3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36" y="1577614"/>
            <a:ext cx="10978984" cy="4098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633906"/>
            <a:ext cx="12192000" cy="655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Growth will continue… The Opportunity in Now</a:t>
            </a:r>
            <a:r>
              <a:rPr lang="is-IS" b="1" dirty="0">
                <a:solidFill>
                  <a:srgbClr val="C00000"/>
                </a:solidFill>
              </a:rPr>
              <a:t>… </a:t>
            </a:r>
            <a:r>
              <a:rPr lang="en-US" b="1" dirty="0">
                <a:solidFill>
                  <a:srgbClr val="C00000"/>
                </a:solidFill>
              </a:rPr>
              <a:t>Embrace it!!</a:t>
            </a:r>
          </a:p>
        </p:txBody>
      </p:sp>
    </p:spTree>
    <p:extLst>
      <p:ext uri="{BB962C8B-B14F-4D97-AF65-F5344CB8AC3E}">
        <p14:creationId xmlns:p14="http://schemas.microsoft.com/office/powerpoint/2010/main" val="40772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Define your India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643090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It is critical to have a clear market strategy</a:t>
            </a:r>
          </a:p>
        </p:txBody>
      </p:sp>
      <p:pic>
        <p:nvPicPr>
          <p:cNvPr id="6" name="Picture 8" descr="http://www.opinion-maker.org/wp-content/uploads/2011/03/Indian-rich-and-poor-just-accross-the-w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261" y="1626778"/>
            <a:ext cx="5857635" cy="3896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3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There is Always Room in India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643090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It may look cluttered but you can find your way</a:t>
            </a:r>
          </a:p>
        </p:txBody>
      </p:sp>
      <p:pic>
        <p:nvPicPr>
          <p:cNvPr id="6" name="Picture 2" descr="http://1.bp.blogspot.com/-9OIHkz8d1Bs/TbZpE5M9RbI/AAAAAAAACQc/mzrQe-autXo/s1600/insidemet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551" y="1649146"/>
            <a:ext cx="6032744" cy="3951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India is What India Is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03" y="1502834"/>
            <a:ext cx="8254578" cy="4125236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0" y="5643090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There is nothing artificial</a:t>
            </a:r>
          </a:p>
        </p:txBody>
      </p:sp>
    </p:spTree>
    <p:extLst>
      <p:ext uri="{BB962C8B-B14F-4D97-AF65-F5344CB8AC3E}">
        <p14:creationId xmlns:p14="http://schemas.microsoft.com/office/powerpoint/2010/main" val="241707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India is Beyond its Metros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643090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Go Deep</a:t>
            </a:r>
            <a:r>
              <a:rPr lang="is-IS" b="1" dirty="0">
                <a:solidFill>
                  <a:srgbClr val="C00000"/>
                </a:solidFill>
              </a:rPr>
              <a:t>… Go Regional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City_and_Big_Bucks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937" y="1522238"/>
            <a:ext cx="4882793" cy="411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6. </a:t>
            </a:r>
            <a:r>
              <a:rPr lang="x-none" dirty="0"/>
              <a:t>Establish Partnerships with a </a:t>
            </a:r>
            <a:r>
              <a:rPr lang="en-US" dirty="0"/>
              <a:t>360° View</a:t>
            </a:r>
            <a:r>
              <a:rPr lang="x-none" dirty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504196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Correct Partner will be Key to 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785" y="1785809"/>
            <a:ext cx="6076889" cy="34128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5179" y="1844978"/>
            <a:ext cx="11844689" cy="3349634"/>
            <a:chOff x="185179" y="1844978"/>
            <a:chExt cx="11844689" cy="3349634"/>
          </a:xfrm>
        </p:grpSpPr>
        <p:sp>
          <p:nvSpPr>
            <p:cNvPr id="9" name="TextBox 8"/>
            <p:cNvSpPr txBox="1"/>
            <p:nvPr/>
          </p:nvSpPr>
          <p:spPr>
            <a:xfrm>
              <a:off x="9337378" y="1844978"/>
              <a:ext cx="2353154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Product Identification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28821" y="3326355"/>
              <a:ext cx="2230634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Partner Identification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90913" y="4765965"/>
              <a:ext cx="2938955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Long term Market Strategy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62" y="3252174"/>
              <a:ext cx="2343309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Review and Adjust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5179" y="4825280"/>
              <a:ext cx="2493836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Implement Promotions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5807" y="1860513"/>
              <a:ext cx="2343309" cy="36933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Maintain momentum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2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7" name="Picture 2" descr="Image result for indian election celebration 2019">
            <a:extLst>
              <a:ext uri="{FF2B5EF4-FFF2-40B4-BE49-F238E27FC236}">
                <a16:creationId xmlns:a16="http://schemas.microsoft.com/office/drawing/2014/main" id="{2DD2DA8B-EE15-432B-A148-2AB43B29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7. </a:t>
            </a:r>
            <a:r>
              <a:rPr lang="en-US" dirty="0">
                <a:solidFill>
                  <a:srgbClr val="FFFFFF"/>
                </a:solidFill>
              </a:rPr>
              <a:t>Reach Out Or You Will Be Lost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531022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Correct Promotion Strategy is Critical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29" y="1517804"/>
            <a:ext cx="9183265" cy="39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8. Firecrackers often Fail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531022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Candlelight Succeeds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24" y="1574280"/>
            <a:ext cx="7634968" cy="38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Promotion Glimpses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2"/>
          <a:stretch/>
        </p:blipFill>
        <p:spPr>
          <a:xfrm>
            <a:off x="1605662" y="1579478"/>
            <a:ext cx="8283259" cy="4507960"/>
          </a:xfrm>
          <a:prstGeom prst="rect">
            <a:avLst/>
          </a:prstGeom>
        </p:spPr>
      </p:pic>
      <p:pic>
        <p:nvPicPr>
          <p:cNvPr id="7" name="Picture 6" descr="PBNW - PearupIndia 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92" y="1552606"/>
            <a:ext cx="5878020" cy="4408515"/>
          </a:xfrm>
          <a:prstGeom prst="rect">
            <a:avLst/>
          </a:prstGeom>
        </p:spPr>
      </p:pic>
      <p:pic>
        <p:nvPicPr>
          <p:cNvPr id="8" name="Picture 7" descr="WAC - Spar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47" y="1516834"/>
            <a:ext cx="4638174" cy="450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24" y="1547702"/>
            <a:ext cx="9868720" cy="4424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5829" y="1500985"/>
            <a:ext cx="7275310" cy="4488879"/>
          </a:xfrm>
          <a:prstGeom prst="rect">
            <a:avLst/>
          </a:prstGeom>
        </p:spPr>
      </p:pic>
      <p:pic>
        <p:nvPicPr>
          <p:cNvPr id="11" name="buywin_winner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2466" y="1471593"/>
            <a:ext cx="8128000" cy="4470400"/>
          </a:xfrm>
          <a:prstGeom prst="rect">
            <a:avLst/>
          </a:prstGeom>
        </p:spPr>
      </p:pic>
      <p:pic>
        <p:nvPicPr>
          <p:cNvPr id="13" name="Picture 12" descr="USA Pear 1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9" y="1464397"/>
            <a:ext cx="6707461" cy="44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9. Have a Long Term 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630638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It is the only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12" y="1525109"/>
            <a:ext cx="11479218" cy="40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10. There is Life Beyond Google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5630638"/>
            <a:ext cx="12192000" cy="65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Come and Smell The Chai for Yourself!</a:t>
            </a:r>
          </a:p>
        </p:txBody>
      </p:sp>
      <p:pic>
        <p:nvPicPr>
          <p:cNvPr id="6" name="Picture 6" descr="A vendor pours freshly made Chai in the village of Neelkanth, India. Photograph by Pete McBride/National Geographic Cre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573" y="1658923"/>
            <a:ext cx="7703214" cy="3847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9450" y="2274837"/>
            <a:ext cx="64376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67171"/>
                </a:solidFill>
              </a:rPr>
              <a:t>Sumit Saran</a:t>
            </a:r>
          </a:p>
          <a:p>
            <a:r>
              <a:rPr lang="en-US" sz="2000" dirty="0">
                <a:solidFill>
                  <a:srgbClr val="767171"/>
                </a:solidFill>
              </a:rPr>
              <a:t>SS Associates</a:t>
            </a:r>
          </a:p>
          <a:p>
            <a:r>
              <a:rPr lang="en-US" sz="2000" dirty="0">
                <a:solidFill>
                  <a:srgbClr val="767171"/>
                </a:solidFill>
              </a:rPr>
              <a:t>#25 (Ground Floor) | JMD </a:t>
            </a:r>
            <a:r>
              <a:rPr lang="en-US" sz="2000" dirty="0" err="1">
                <a:solidFill>
                  <a:srgbClr val="767171"/>
                </a:solidFill>
              </a:rPr>
              <a:t>Megapolis</a:t>
            </a:r>
            <a:endParaRPr lang="en-US" sz="2000" dirty="0">
              <a:solidFill>
                <a:srgbClr val="767171"/>
              </a:solidFill>
            </a:endParaRPr>
          </a:p>
          <a:p>
            <a:r>
              <a:rPr lang="en-US" sz="2000" dirty="0" err="1">
                <a:solidFill>
                  <a:srgbClr val="767171"/>
                </a:solidFill>
              </a:rPr>
              <a:t>Sohna</a:t>
            </a:r>
            <a:r>
              <a:rPr lang="en-US" sz="2000" dirty="0">
                <a:solidFill>
                  <a:srgbClr val="767171"/>
                </a:solidFill>
              </a:rPr>
              <a:t> Road | Sector - 48</a:t>
            </a:r>
          </a:p>
          <a:p>
            <a:r>
              <a:rPr lang="en-US" sz="2000" dirty="0" err="1">
                <a:solidFill>
                  <a:srgbClr val="767171"/>
                </a:solidFill>
              </a:rPr>
              <a:t>Gurugram</a:t>
            </a:r>
            <a:r>
              <a:rPr lang="en-US" sz="2000" dirty="0">
                <a:solidFill>
                  <a:srgbClr val="767171"/>
                </a:solidFill>
              </a:rPr>
              <a:t> – 122 018 INDIA</a:t>
            </a:r>
          </a:p>
          <a:p>
            <a:r>
              <a:rPr lang="it-IT" sz="2000" dirty="0">
                <a:solidFill>
                  <a:srgbClr val="767171"/>
                </a:solidFill>
              </a:rPr>
              <a:t>Phone: +91 (124) 496 8556</a:t>
            </a:r>
          </a:p>
          <a:p>
            <a:r>
              <a:rPr lang="it-IT" sz="2000" dirty="0">
                <a:solidFill>
                  <a:srgbClr val="767171"/>
                </a:solidFill>
              </a:rPr>
              <a:t>Mobile: +91 98102 73513</a:t>
            </a:r>
          </a:p>
          <a:p>
            <a:r>
              <a:rPr lang="it-IT" sz="2000" dirty="0">
                <a:solidFill>
                  <a:srgbClr val="767171"/>
                </a:solidFill>
              </a:rPr>
              <a:t>Email: </a:t>
            </a:r>
            <a:r>
              <a:rPr lang="it-IT" sz="2000" dirty="0" err="1">
                <a:solidFill>
                  <a:srgbClr val="767171"/>
                </a:solidFill>
              </a:rPr>
              <a:t>ssaran@ss-associates.co.in</a:t>
            </a:r>
            <a:endParaRPr lang="en-US" sz="2000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4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is Complex, Diverse and Booming</a:t>
            </a:r>
          </a:p>
        </p:txBody>
      </p:sp>
      <p:pic>
        <p:nvPicPr>
          <p:cNvPr id="6" name="Picture 34" descr="in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795" y="1569308"/>
            <a:ext cx="5406268" cy="4412513"/>
          </a:xfrm>
          <a:prstGeom prst="rect">
            <a:avLst/>
          </a:prstGeom>
          <a:solidFill>
            <a:srgbClr val="CCFFFF"/>
          </a:solidFill>
          <a:ln w="34925">
            <a:noFill/>
            <a:miter lim="800000"/>
            <a:headEnd/>
            <a:tailEnd/>
          </a:ln>
        </p:spPr>
      </p:pic>
      <p:graphicFrame>
        <p:nvGraphicFramePr>
          <p:cNvPr id="7" name="Group 33">
            <a:extLst>
              <a:ext uri="{FF2B5EF4-FFF2-40B4-BE49-F238E27FC236}">
                <a16:creationId xmlns:a16="http://schemas.microsoft.com/office/drawing/2014/main" id="{3EB8ED62-63C2-4378-A9D4-9F4CF4726C28}"/>
              </a:ext>
            </a:extLst>
          </p:cNvPr>
          <p:cNvGraphicFramePr>
            <a:graphicFrameLocks/>
          </p:cNvGraphicFramePr>
          <p:nvPr/>
        </p:nvGraphicFramePr>
        <p:xfrm>
          <a:off x="300467" y="1569308"/>
          <a:ext cx="5406268" cy="4412512"/>
        </p:xfrm>
        <a:graphic>
          <a:graphicData uri="http://schemas.openxmlformats.org/drawingml/2006/table">
            <a:tbl>
              <a:tblPr/>
              <a:tblGrid>
                <a:gridCol w="2770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4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India At a Glance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Population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1.3 Billion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Consuming Class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250 – 300 Million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GDP Growth Rate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7.0 % (Approximate)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Polity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Democracy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Food Patterns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Diversified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Agriculture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Core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Regulatory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WTO Signatory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Food Market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Developing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</p:spTree>
    <p:extLst>
      <p:ext uri="{BB962C8B-B14F-4D97-AF65-F5344CB8AC3E}">
        <p14:creationId xmlns:p14="http://schemas.microsoft.com/office/powerpoint/2010/main" val="383772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E9479D0-E03A-4F41-BFA3-DC999FB7F29F}"/>
              </a:ext>
            </a:extLst>
          </p:cNvPr>
          <p:cNvSpPr txBox="1">
            <a:spLocks noChangeArrowheads="1"/>
          </p:cNvSpPr>
          <p:nvPr/>
        </p:nvSpPr>
        <p:spPr>
          <a:xfrm>
            <a:off x="519764" y="1618649"/>
            <a:ext cx="6035040" cy="427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b="1" dirty="0"/>
              <a:t>Not a country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A Continent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Strong Economy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Resilient to many global turmoil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300 million consumers</a:t>
            </a:r>
            <a:r>
              <a:rPr lang="en-US" sz="2000" dirty="0"/>
              <a:t>!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Unified by aspiration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Small Families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Open to change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Young population with High disposable incomes 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Willingness to spend</a:t>
            </a:r>
          </a:p>
          <a:p>
            <a:pPr>
              <a:lnSpc>
                <a:spcPct val="80000"/>
              </a:lnSpc>
            </a:pPr>
            <a:r>
              <a:rPr lang="en-US" sz="2000" b="1" dirty="0"/>
              <a:t>Media Revolution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Part of a Global Village</a:t>
            </a:r>
            <a:endParaRPr lang="en-US" sz="2000" b="1" dirty="0"/>
          </a:p>
          <a:p>
            <a:pPr>
              <a:lnSpc>
                <a:spcPct val="80000"/>
              </a:lnSpc>
            </a:pPr>
            <a:r>
              <a:rPr lang="en-US" sz="2000" b="1" dirty="0"/>
              <a:t>Imported Food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-"/>
            </a:pPr>
            <a:r>
              <a:rPr lang="en-US" sz="1800" dirty="0"/>
              <a:t>Niche to Mainstream</a:t>
            </a: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28CE7862-563A-46A2-8438-3846CB73FEB9}"/>
              </a:ext>
            </a:extLst>
          </p:cNvPr>
          <p:cNvGrpSpPr>
            <a:grpSpLocks/>
          </p:cNvGrpSpPr>
          <p:nvPr/>
        </p:nvGrpSpPr>
        <p:grpSpPr bwMode="auto">
          <a:xfrm>
            <a:off x="6853187" y="1618649"/>
            <a:ext cx="4584834" cy="4272013"/>
            <a:chOff x="3072" y="816"/>
            <a:chExt cx="2496" cy="2640"/>
          </a:xfrm>
        </p:grpSpPr>
        <p:pic>
          <p:nvPicPr>
            <p:cNvPr id="6" name="Picture 18" descr="Tata-Jaguar-Land-Rover-photo">
              <a:extLst>
                <a:ext uri="{FF2B5EF4-FFF2-40B4-BE49-F238E27FC236}">
                  <a16:creationId xmlns:a16="http://schemas.microsoft.com/office/drawing/2014/main" id="{E7FB029F-5CB4-454C-8E38-C66B819C1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584"/>
              <a:ext cx="249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0" descr="Indian+Flag+3">
              <a:extLst>
                <a:ext uri="{FF2B5EF4-FFF2-40B4-BE49-F238E27FC236}">
                  <a16:creationId xmlns:a16="http://schemas.microsoft.com/office/drawing/2014/main" id="{E81B6FA1-2EBB-43F8-A5C1-DAE886A0A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16"/>
              <a:ext cx="249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4AE9A397-AD78-4B8E-B889-1D71B02E7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Understanding India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2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 Food Industry in a Glance</a:t>
            </a:r>
            <a:endParaRPr lang="en-IN" dirty="0"/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India’s Total Food Industry:</a:t>
            </a:r>
            <a:r>
              <a:rPr lang="en-IN" b="1" dirty="0"/>
              <a:t> </a:t>
            </a:r>
            <a:r>
              <a:rPr lang="en-IN" dirty="0"/>
              <a:t>US$ 258 Billion</a:t>
            </a:r>
          </a:p>
          <a:p>
            <a:pPr lvl="1"/>
            <a:r>
              <a:rPr lang="en-IN" b="1" dirty="0"/>
              <a:t>Projected Size: </a:t>
            </a:r>
            <a:r>
              <a:rPr lang="en-IN" dirty="0"/>
              <a:t>US$ 482 Billion by 2020 </a:t>
            </a:r>
          </a:p>
          <a:p>
            <a:r>
              <a:rPr lang="en-IN" b="1" dirty="0">
                <a:solidFill>
                  <a:srgbClr val="FF0000"/>
                </a:solidFill>
              </a:rPr>
              <a:t>Average growth rate: </a:t>
            </a:r>
            <a:r>
              <a:rPr lang="en-IN" dirty="0"/>
              <a:t>20% </a:t>
            </a:r>
          </a:p>
          <a:p>
            <a:r>
              <a:rPr lang="en-IN" b="1" dirty="0">
                <a:solidFill>
                  <a:srgbClr val="FF0000"/>
                </a:solidFill>
              </a:rPr>
              <a:t>World Ranking: </a:t>
            </a:r>
            <a:r>
              <a:rPr lang="en-IN" dirty="0"/>
              <a:t>12th-largest food consumer </a:t>
            </a:r>
          </a:p>
          <a:p>
            <a:pPr lvl="1"/>
            <a:r>
              <a:rPr lang="en-IN" b="1" dirty="0"/>
              <a:t>Projected Ranking: </a:t>
            </a:r>
            <a:r>
              <a:rPr lang="en-IN" dirty="0"/>
              <a:t>5th-largest consumer food market by 2025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480" y="1663404"/>
            <a:ext cx="5525040" cy="442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</p:spTree>
    <p:extLst>
      <p:ext uri="{BB962C8B-B14F-4D97-AF65-F5344CB8AC3E}">
        <p14:creationId xmlns:p14="http://schemas.microsoft.com/office/powerpoint/2010/main" val="96395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Indian Consumer Base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04" b="7110"/>
          <a:stretch/>
        </p:blipFill>
        <p:spPr>
          <a:xfrm>
            <a:off x="3259667" y="1931086"/>
            <a:ext cx="5158154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7868" y="5842000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i="1" dirty="0">
                <a:latin typeface="Arial" panose="020B0604020202020204" pitchFamily="34" charset="0"/>
                <a:cs typeface="Arial" panose="020B0604020202020204" pitchFamily="34" charset="0"/>
              </a:rPr>
              <a:t>Source: McKinsey Global Institute Projections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2916767" y="1743076"/>
            <a:ext cx="5943600" cy="3565524"/>
          </a:xfrm>
          <a:prstGeom prst="triangl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</a:p>
        </p:txBody>
      </p:sp>
    </p:spTree>
    <p:extLst>
      <p:ext uri="{BB962C8B-B14F-4D97-AF65-F5344CB8AC3E}">
        <p14:creationId xmlns:p14="http://schemas.microsoft.com/office/powerpoint/2010/main" val="393859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Why India’s Consumer Is A Mosaic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061164"/>
              </p:ext>
            </p:extLst>
          </p:nvPr>
        </p:nvGraphicFramePr>
        <p:xfrm>
          <a:off x="1270000" y="1583266"/>
          <a:ext cx="8695267" cy="42333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2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5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European Union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Comprises of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28 countries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29 States, 7 Union Terr.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Area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4.08 million km²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3.3 million km</a:t>
                      </a:r>
                      <a:r>
                        <a:rPr lang="en-GB" sz="2000" baseline="30000" dirty="0">
                          <a:effectLst/>
                        </a:rPr>
                        <a:t>2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511+ million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1.2+ billion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Languages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24 official, 150 minority 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2000" dirty="0">
                          <a:effectLst/>
                        </a:rPr>
                        <a:t>22 official, 1600+</a:t>
                      </a:r>
                      <a:r>
                        <a:rPr lang="en-GB" sz="2000" baseline="0" dirty="0">
                          <a:effectLst/>
                        </a:rPr>
                        <a:t> other major &amp; minor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305" marR="6330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43916-AA7B-45EC-831A-A23B1356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3044247"/>
            <a:ext cx="11176000" cy="4778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 Glimpse of Indian Retail Landscape</a:t>
            </a:r>
            <a:endParaRPr lang="en-IN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763C7-20B2-47F9-8F68-D684D1E8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Discovering the Pot of Gold in India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1DFF0C-DE7E-4C1A-8A3D-AF127AA3D46A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584200" y="3522134"/>
            <a:ext cx="551180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433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761</Words>
  <Application>Microsoft Office PowerPoint</Application>
  <PresentationFormat>Widescreen</PresentationFormat>
  <Paragraphs>165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Garamond</vt:lpstr>
      <vt:lpstr>Trebuchet MS</vt:lpstr>
      <vt:lpstr>Office Theme</vt:lpstr>
      <vt:lpstr>Discovering the Pot of Gold in India</vt:lpstr>
      <vt:lpstr>Understanding India is not Easy</vt:lpstr>
      <vt:lpstr>PowerPoint Presentation</vt:lpstr>
      <vt:lpstr>India is Complex, Diverse and Booming</vt:lpstr>
      <vt:lpstr>Understanding India</vt:lpstr>
      <vt:lpstr>Indian Food Industry in a Glance</vt:lpstr>
      <vt:lpstr>Indian Consumer Base</vt:lpstr>
      <vt:lpstr>Why India’s Consumer Is A Mosaic</vt:lpstr>
      <vt:lpstr>PowerPoint Presentation</vt:lpstr>
      <vt:lpstr>PowerPoint Presentation</vt:lpstr>
      <vt:lpstr>Retail Landscape in India</vt:lpstr>
      <vt:lpstr>Traditional Retail – Roadside and Pushcart</vt:lpstr>
      <vt:lpstr>Traditional Retail – Home Delivery</vt:lpstr>
      <vt:lpstr>Retail – Modern Organized Chains</vt:lpstr>
      <vt:lpstr>Hypermarkets and Supermarkets</vt:lpstr>
      <vt:lpstr>Retail - Cash and Carry</vt:lpstr>
      <vt:lpstr>Retail - Green Grocery</vt:lpstr>
      <vt:lpstr>Retail - Online</vt:lpstr>
      <vt:lpstr>Trade Route – Importer &amp; Wholesaler</vt:lpstr>
      <vt:lpstr>India and Berries</vt:lpstr>
      <vt:lpstr>Some Recent Developments</vt:lpstr>
      <vt:lpstr>Market Strategy</vt:lpstr>
      <vt:lpstr>10 Simple Mantras For Discovering the Pot of Gold in India</vt:lpstr>
      <vt:lpstr>1. Troubles will not go away… Accept it</vt:lpstr>
      <vt:lpstr>2. Define your India</vt:lpstr>
      <vt:lpstr>3. There is Always Room in India</vt:lpstr>
      <vt:lpstr>4. India is What India Is  </vt:lpstr>
      <vt:lpstr>5. India is Beyond its Metros</vt:lpstr>
      <vt:lpstr>6. Establish Partnerships with a 360° View </vt:lpstr>
      <vt:lpstr>7. Reach Out Or You Will Be Lost</vt:lpstr>
      <vt:lpstr>8. Firecrackers often Fail</vt:lpstr>
      <vt:lpstr>Promotion Glimpses</vt:lpstr>
      <vt:lpstr>9. Have a Long Term Plan</vt:lpstr>
      <vt:lpstr>10. There is Life Beyond Google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SSA 01</dc:creator>
  <cp:lastModifiedBy>Sumit Saran</cp:lastModifiedBy>
  <cp:revision>11</cp:revision>
  <dcterms:created xsi:type="dcterms:W3CDTF">2019-06-14T10:04:42Z</dcterms:created>
  <dcterms:modified xsi:type="dcterms:W3CDTF">2019-07-09T09:39:47Z</dcterms:modified>
</cp:coreProperties>
</file>