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256" r:id="rId5"/>
    <p:sldId id="284" r:id="rId6"/>
    <p:sldId id="291" r:id="rId7"/>
    <p:sldId id="287" r:id="rId8"/>
    <p:sldId id="289" r:id="rId9"/>
    <p:sldId id="286" r:id="rId10"/>
    <p:sldId id="288" r:id="rId11"/>
    <p:sldId id="285" r:id="rId12"/>
    <p:sldId id="292" r:id="rId13"/>
    <p:sldId id="29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ward velasco" initials="Ev" lastIdx="3" clrIdx="0">
    <p:extLst>
      <p:ext uri="{19B8F6BF-5375-455C-9EA6-DF929625EA0E}">
        <p15:presenceInfo xmlns:p15="http://schemas.microsoft.com/office/powerpoint/2012/main" userId="61f96cb566e28ea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45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70" d="100"/>
          <a:sy n="70" d="100"/>
        </p:scale>
        <p:origin x="2547" y="5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9-09T13:38:57.613" idx="2">
    <p:pos x="10" y="10"/>
    <p:text>Algunos aqui ya me conocen y otros conozeran mi apellido o la empresa Rodanto. Me llamo Edward Velasco, llevo 8 anos en el mundo de fruta y 8 anos con Rodanto.</p:text>
    <p:extLst>
      <p:ext uri="{C676402C-5697-4E1C-873F-D02D1690AC5C}">
        <p15:threadingInfo xmlns:p15="http://schemas.microsoft.com/office/powerpoint/2012/main" timeZoneBias="-60"/>
      </p:ext>
    </p:extLst>
  </p:cm>
  <p:cm authorId="1" dt="2021-09-09T13:40:02.738" idx="3">
    <p:pos x="146" y="146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086C91-C52B-4C9E-8386-8E0FFA7D6934}" type="datetimeFigureOut">
              <a:rPr lang="en-GB" smtClean="0"/>
              <a:t>13/09/2021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7875B8-1774-4A89-AB6D-77508D4F93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3580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78797-C904-4401-9B5D-898AC3ED07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0348D8-87D3-46C4-AA01-2717BE41C5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9A47EA-3DF8-4784-A72F-5206B8750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4809A-3B00-4297-AFF7-52402203E31D}" type="datetimeFigureOut">
              <a:rPr lang="en-GB" smtClean="0"/>
              <a:t>13/09/2021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6AFA0-9CF9-4215-AFA7-37A3645C8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0745C9-067F-41B7-ABF3-7D54F1047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73781-6A67-4A57-A936-334B27A76D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9321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E67DB-8092-4323-A2D4-4E0E497DA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C49811-C54A-483C-B832-59ED18B9CB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8D3351-D80D-4D10-985B-F51EBC4F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4809A-3B00-4297-AFF7-52402203E31D}" type="datetimeFigureOut">
              <a:rPr lang="en-GB" smtClean="0"/>
              <a:t>13/09/2021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05E19-5933-4A93-9939-9D88A105F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EFA880-6176-4D6B-8973-B3FFCD254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73781-6A67-4A57-A936-334B27A76D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5309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D46FF4-792B-4DAC-9A84-36059EE157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525BCF-0015-4138-BE3E-7E95D029FB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47DAC3-5AA3-450B-AA01-7F3DA023C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4809A-3B00-4297-AFF7-52402203E31D}" type="datetimeFigureOut">
              <a:rPr lang="en-GB" smtClean="0"/>
              <a:t>13/09/2021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774AC6-ECDF-43AA-9B3F-835A68F8B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4C1E23-0B03-4D00-A264-E45D77DF3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73781-6A67-4A57-A936-334B27A76D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6134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DD869-30B6-4EB1-9BC8-74DCEFB21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DD2256-2124-4889-878B-C20769AA62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B02540-CF13-43E2-B6C8-7FB046665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4809A-3B00-4297-AFF7-52402203E31D}" type="datetimeFigureOut">
              <a:rPr lang="en-GB" smtClean="0"/>
              <a:t>13/09/2021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E402D-84FD-4EA7-9E3C-8E33DE902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9288A-4333-4F48-BA4E-7D1EEB962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73781-6A67-4A57-A936-334B27A76D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1069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D5E0C-C1F8-4E95-826E-87839B30B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C5D7E4-99AF-4D22-8FA4-58AB6346E6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E76033-9F49-49C8-80CC-C3D819981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4809A-3B00-4297-AFF7-52402203E31D}" type="datetimeFigureOut">
              <a:rPr lang="en-GB" smtClean="0"/>
              <a:t>13/09/2021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D9E6EA-D45B-4494-A86D-381503193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59C020-4948-4289-8DEA-18DD3D57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73781-6A67-4A57-A936-334B27A76D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9775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F6C05-FE13-48D2-BAAC-29B39A97C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794CA6-5BD2-4F1D-BD57-308BD50857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9C14DD-762E-4C7B-AF09-C289CC68B8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687DCA-E6C5-4798-9B67-051ABB7ED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4809A-3B00-4297-AFF7-52402203E31D}" type="datetimeFigureOut">
              <a:rPr lang="en-GB" smtClean="0"/>
              <a:t>13/09/2021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03C0C1-556B-4AC2-8ADE-B9EB7E2CB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8DB30C-6D9A-42B0-8F0D-CF0DCE666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73781-6A67-4A57-A936-334B27A76D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390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F70DB-FFD9-4838-B7C2-397DC065A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C8902-BE3F-43FA-8188-961514CE23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76054C-921F-49F6-856D-A63B08D1BC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D42ADD-407F-4FDF-BEB4-338806C166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327436-5858-47A8-9751-526AE8EC7A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85346-C461-4696-86E2-2F3D9352B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4809A-3B00-4297-AFF7-52402203E31D}" type="datetimeFigureOut">
              <a:rPr lang="en-GB" smtClean="0"/>
              <a:t>13/09/2021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6A0D0D-DE8E-4C92-BEC5-59CAB5C16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F7F680-B767-4767-94CB-E9364CD30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73781-6A67-4A57-A936-334B27A76D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4211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5B9F6-4666-45E8-A015-1D080AB1D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836D7E-282A-4CF2-AFF4-030A11281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4809A-3B00-4297-AFF7-52402203E31D}" type="datetimeFigureOut">
              <a:rPr lang="en-GB" smtClean="0"/>
              <a:t>13/09/2021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14DE49-E6C2-4E52-B66D-D27764E7F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A206DC-CEB9-4075-BDA3-724ECE72E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73781-6A67-4A57-A936-334B27A76D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0179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62CBED-D02B-4DCA-9DC5-534999FCC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4809A-3B00-4297-AFF7-52402203E31D}" type="datetimeFigureOut">
              <a:rPr lang="en-GB" smtClean="0"/>
              <a:t>13/09/2021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97EC07-626A-48C3-973D-F48586844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E828FE-A2F6-4394-8852-C20EAA9EE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73781-6A67-4A57-A936-334B27A76D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7793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09D9A-231A-4F6E-AD69-D9E7B0EF4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44DC1D-7B85-4E11-A284-53FCFFDB7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64BC19-3A57-4A53-8176-5C6614FB40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FF4C7D-7025-430E-BAED-8AC363B08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4809A-3B00-4297-AFF7-52402203E31D}" type="datetimeFigureOut">
              <a:rPr lang="en-GB" smtClean="0"/>
              <a:t>13/09/2021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7741E8-7F85-48D1-9402-8FBFB1841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AAAB83-F702-4963-8D15-4AA7F6D58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73781-6A67-4A57-A936-334B27A76D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9418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91F63-6CFF-45FD-A3AB-020BC1D69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AE883B-E101-49B0-ADEF-032FF7FB1E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09306E-99B2-4B66-8C7C-5896796691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193251-ED2A-4B16-92DA-015B1A8AC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4809A-3B00-4297-AFF7-52402203E31D}" type="datetimeFigureOut">
              <a:rPr lang="en-GB" smtClean="0"/>
              <a:t>13/09/2021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EF52B9-5C38-4701-B4EB-ADA13D8A2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9FFEC0-2535-4227-837E-0B4D91730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73781-6A67-4A57-A936-334B27A76D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649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E87C5C-CFE1-491A-814E-8F27E558B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5919D9-8811-447F-8E5A-94F1D15A1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7149EA-819A-41C1-A367-BFF18434D6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4809A-3B00-4297-AFF7-52402203E31D}" type="datetimeFigureOut">
              <a:rPr lang="en-GB" smtClean="0"/>
              <a:t>13/09/2021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B52AB4-32A7-4B3E-A152-CB0EC55F43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F5740C-8B99-4238-A563-98BD87B474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73781-6A67-4A57-A936-334B27A76D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960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2.jpeg"/><Relationship Id="rId7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7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703512" y="188640"/>
            <a:ext cx="8784976" cy="6408712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20294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5640" y="3886200"/>
            <a:ext cx="6400800" cy="1752600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Global Fresh Produce</a:t>
            </a:r>
          </a:p>
          <a:p>
            <a:r>
              <a:rPr lang="en-GB" dirty="0">
                <a:solidFill>
                  <a:schemeClr val="bg1"/>
                </a:solidFill>
              </a:rPr>
              <a:t>Est. 1953</a:t>
            </a:r>
          </a:p>
        </p:txBody>
      </p:sp>
      <p:pic>
        <p:nvPicPr>
          <p:cNvPr id="2050" name="Picture 2" descr="C:\Users\edward\Desktop\EDWARD\pictures\rodanto-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406" y="1566328"/>
            <a:ext cx="7065987" cy="207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55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693813" y="188640"/>
            <a:ext cx="8784976" cy="6408712"/>
          </a:xfrm>
          <a:prstGeom prst="roundRect">
            <a:avLst/>
          </a:prstGeom>
          <a:solidFill>
            <a:schemeClr val="bg1"/>
          </a:solidFill>
          <a:ln>
            <a:solidFill>
              <a:srgbClr val="0202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>
              <a:solidFill>
                <a:srgbClr val="020294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  <a:p>
            <a:endParaRPr lang="en-GB" sz="1000" dirty="0"/>
          </a:p>
          <a:p>
            <a:endParaRPr lang="en-GB" dirty="0"/>
          </a:p>
        </p:txBody>
      </p:sp>
      <p:pic>
        <p:nvPicPr>
          <p:cNvPr id="1026" name="Picture 2" descr="C:\Users\edward\Desktop\Rodanto Logo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0" y="416720"/>
            <a:ext cx="1763688" cy="70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23591" y="548681"/>
            <a:ext cx="52704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u="sng" dirty="0">
                <a:solidFill>
                  <a:srgbClr val="01014B"/>
                </a:solidFill>
              </a:rPr>
              <a:t>CLIMA EN EL REINO UNIDO</a:t>
            </a:r>
            <a:endParaRPr lang="en-GB" sz="3200" b="1" dirty="0">
              <a:solidFill>
                <a:srgbClr val="01014B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E14360-79AB-4292-8C96-C5A00F178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4812" y="1718677"/>
            <a:ext cx="7379114" cy="343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136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709263" y="182890"/>
            <a:ext cx="8784976" cy="6408712"/>
          </a:xfrm>
          <a:prstGeom prst="roundRect">
            <a:avLst/>
          </a:prstGeom>
          <a:solidFill>
            <a:schemeClr val="bg1"/>
          </a:solidFill>
          <a:ln>
            <a:solidFill>
              <a:srgbClr val="0202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/>
              <a:t>BREXIT </a:t>
            </a:r>
            <a:br>
              <a:rPr lang="en-GB"/>
            </a:br>
            <a:r>
              <a:rPr lang="en-GB"/>
              <a:t>COVID</a:t>
            </a:r>
            <a:br>
              <a:rPr lang="en-GB"/>
            </a:br>
            <a:r>
              <a:rPr lang="en-GB"/>
              <a:t>WEATHER</a:t>
            </a:r>
            <a:br>
              <a:rPr lang="en-GB"/>
            </a:br>
            <a:r>
              <a:rPr lang="en-GB"/>
              <a:t>PACKAGING</a:t>
            </a:r>
            <a:endParaRPr lang="en-GB" dirty="0">
              <a:solidFill>
                <a:srgbClr val="020294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  <a:p>
            <a:endParaRPr lang="en-GB" sz="1000" dirty="0"/>
          </a:p>
          <a:p>
            <a:endParaRPr lang="en-GB" dirty="0"/>
          </a:p>
        </p:txBody>
      </p:sp>
      <p:pic>
        <p:nvPicPr>
          <p:cNvPr id="1026" name="Picture 2" descr="C:\Users\edward\Desktop\Rodanto Logo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0" y="416720"/>
            <a:ext cx="1763688" cy="70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23592" y="548681"/>
            <a:ext cx="43840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u="sng" dirty="0">
                <a:solidFill>
                  <a:srgbClr val="01014B"/>
                </a:solidFill>
              </a:rPr>
              <a:t>El Sector Retail  </a:t>
            </a:r>
            <a:endParaRPr lang="en-GB" sz="3200" b="1" dirty="0">
              <a:solidFill>
                <a:srgbClr val="01014B"/>
              </a:solidFill>
            </a:endParaRPr>
          </a:p>
        </p:txBody>
      </p:sp>
      <p:pic>
        <p:nvPicPr>
          <p:cNvPr id="2" name="Picture 2" descr="Tesco (@Tesco) | Twitter">
            <a:extLst>
              <a:ext uri="{FF2B5EF4-FFF2-40B4-BE49-F238E27FC236}">
                <a16:creationId xmlns:a16="http://schemas.microsoft.com/office/drawing/2014/main" id="{AE928791-B66B-45B6-8411-6DBD48680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378" y="1097948"/>
            <a:ext cx="2107271" cy="210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ainsbury's logo and symbol, meaning, history, PNG">
            <a:extLst>
              <a:ext uri="{FF2B5EF4-FFF2-40B4-BE49-F238E27FC236}">
                <a16:creationId xmlns:a16="http://schemas.microsoft.com/office/drawing/2014/main" id="{7C5B7E15-DEB9-460A-8207-51F69058E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677" y="1352272"/>
            <a:ext cx="2241321" cy="125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SDA Logo - LOGOS de MARCAS">
            <a:extLst>
              <a:ext uri="{FF2B5EF4-FFF2-40B4-BE49-F238E27FC236}">
                <a16:creationId xmlns:a16="http://schemas.microsoft.com/office/drawing/2014/main" id="{436ACEF7-0270-4E08-9028-A4CC3F2C5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051" y="1561547"/>
            <a:ext cx="2107272" cy="118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orrisons - Wikidata">
            <a:extLst>
              <a:ext uri="{FF2B5EF4-FFF2-40B4-BE49-F238E27FC236}">
                <a16:creationId xmlns:a16="http://schemas.microsoft.com/office/drawing/2014/main" id="{6B0ED029-A7D6-426B-AC2C-A0128FA03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274" y="3191427"/>
            <a:ext cx="1870219" cy="96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Lidl - Wikipedia, la enciclopedia libre">
            <a:extLst>
              <a:ext uri="{FF2B5EF4-FFF2-40B4-BE49-F238E27FC236}">
                <a16:creationId xmlns:a16="http://schemas.microsoft.com/office/drawing/2014/main" id="{690777B3-24A0-4B80-A722-DCDC8288C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068" y="2938954"/>
            <a:ext cx="1466944" cy="146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Vacantes y perfiles de empleados de Aldi UK | Buscar recomendaciones |  LinkedIn">
            <a:extLst>
              <a:ext uri="{FF2B5EF4-FFF2-40B4-BE49-F238E27FC236}">
                <a16:creationId xmlns:a16="http://schemas.microsoft.com/office/drawing/2014/main" id="{3C4A935E-7EDE-4DF0-B0FE-9A2F411CC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376" y="2789218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Waitrose &amp; Partners | LinkedIn">
            <a:extLst>
              <a:ext uri="{FF2B5EF4-FFF2-40B4-BE49-F238E27FC236}">
                <a16:creationId xmlns:a16="http://schemas.microsoft.com/office/drawing/2014/main" id="{E6078760-B993-4E0F-B0E1-DF52A1D28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834" y="3253120"/>
            <a:ext cx="1347853" cy="13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celand support Maria and the Pink Ladies - Pink Ladies - Maria and the  Pink LadiesPink Ladies – Maria and the Pink Ladies">
            <a:extLst>
              <a:ext uri="{FF2B5EF4-FFF2-40B4-BE49-F238E27FC236}">
                <a16:creationId xmlns:a16="http://schemas.microsoft.com/office/drawing/2014/main" id="{4BA79A6C-3A78-4D85-9C02-45423DE0E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785" y="4403063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The Co-op returns to its clover-leaf logo from 1968 – Creative Review">
            <a:extLst>
              <a:ext uri="{FF2B5EF4-FFF2-40B4-BE49-F238E27FC236}">
                <a16:creationId xmlns:a16="http://schemas.microsoft.com/office/drawing/2014/main" id="{0B711219-3FB9-47EE-A41C-A6557CE21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677" y="4883430"/>
            <a:ext cx="2118080" cy="136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Ocado signs deal with European retailer | RetailDetail">
            <a:extLst>
              <a:ext uri="{FF2B5EF4-FFF2-40B4-BE49-F238E27FC236}">
                <a16:creationId xmlns:a16="http://schemas.microsoft.com/office/drawing/2014/main" id="{0FEC1837-A7E2-43C3-8C21-D81CCCBF9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1225">
            <a:off x="6957676" y="5089123"/>
            <a:ext cx="2140852" cy="1063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953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709263" y="182890"/>
            <a:ext cx="8784976" cy="6408712"/>
          </a:xfrm>
          <a:prstGeom prst="roundRect">
            <a:avLst/>
          </a:prstGeom>
          <a:solidFill>
            <a:schemeClr val="bg1"/>
          </a:solidFill>
          <a:ln>
            <a:solidFill>
              <a:srgbClr val="0202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/>
              <a:t>BREXIT </a:t>
            </a:r>
            <a:br>
              <a:rPr lang="en-GB"/>
            </a:br>
            <a:r>
              <a:rPr lang="en-GB"/>
              <a:t>COVID</a:t>
            </a:r>
            <a:br>
              <a:rPr lang="en-GB"/>
            </a:br>
            <a:r>
              <a:rPr lang="en-GB"/>
              <a:t>WEATHER</a:t>
            </a:r>
            <a:br>
              <a:rPr lang="en-GB"/>
            </a:br>
            <a:r>
              <a:rPr lang="en-GB"/>
              <a:t>PACKAGING</a:t>
            </a:r>
            <a:endParaRPr lang="en-GB" dirty="0">
              <a:solidFill>
                <a:srgbClr val="020294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  <a:p>
            <a:endParaRPr lang="en-GB" sz="1000" dirty="0"/>
          </a:p>
          <a:p>
            <a:endParaRPr lang="en-GB" dirty="0"/>
          </a:p>
        </p:txBody>
      </p:sp>
      <p:pic>
        <p:nvPicPr>
          <p:cNvPr id="1026" name="Picture 2" descr="C:\Users\edward\Desktop\Rodanto Logo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0" y="416720"/>
            <a:ext cx="1763688" cy="70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23592" y="548681"/>
            <a:ext cx="43840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u="sng" dirty="0">
                <a:solidFill>
                  <a:srgbClr val="01014B"/>
                </a:solidFill>
              </a:rPr>
              <a:t>El Sector Retail  </a:t>
            </a:r>
            <a:endParaRPr lang="en-GB" sz="3200" b="1" dirty="0">
              <a:solidFill>
                <a:srgbClr val="01014B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0D7FCC-DE80-4A6B-A4A1-9674983AD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131" y="1228178"/>
            <a:ext cx="7777738" cy="509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795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693813" y="188640"/>
            <a:ext cx="8784976" cy="6408712"/>
          </a:xfrm>
          <a:prstGeom prst="roundRect">
            <a:avLst/>
          </a:prstGeom>
          <a:solidFill>
            <a:schemeClr val="bg1"/>
          </a:solidFill>
          <a:ln>
            <a:solidFill>
              <a:srgbClr val="0202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COVID</a:t>
            </a:r>
            <a:br>
              <a:rPr lang="en-GB" dirty="0"/>
            </a:br>
            <a:endParaRPr lang="en-GB" dirty="0"/>
          </a:p>
          <a:p>
            <a:endParaRPr lang="en-GB" dirty="0"/>
          </a:p>
          <a:p>
            <a:r>
              <a:rPr lang="en-GB" dirty="0"/>
              <a:t>WEATHER</a:t>
            </a:r>
            <a:br>
              <a:rPr lang="en-GB" dirty="0"/>
            </a:br>
            <a:r>
              <a:rPr lang="en-GB" dirty="0"/>
              <a:t>PACKAGING`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3602037"/>
            <a:ext cx="9144000" cy="1655762"/>
          </a:xfrm>
        </p:spPr>
        <p:txBody>
          <a:bodyPr/>
          <a:lstStyle/>
          <a:p>
            <a:endParaRPr lang="en-GB" dirty="0"/>
          </a:p>
          <a:p>
            <a:endParaRPr lang="en-GB" sz="1000" dirty="0"/>
          </a:p>
          <a:p>
            <a:endParaRPr lang="en-GB" dirty="0"/>
          </a:p>
        </p:txBody>
      </p:sp>
      <p:pic>
        <p:nvPicPr>
          <p:cNvPr id="1026" name="Picture 2" descr="C:\Users\edward\Desktop\Rodanto Logo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0" y="416720"/>
            <a:ext cx="1763688" cy="70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83526" y="548681"/>
            <a:ext cx="59370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u="sng" dirty="0" err="1">
                <a:solidFill>
                  <a:srgbClr val="01014B"/>
                </a:solidFill>
              </a:rPr>
              <a:t>Desafios</a:t>
            </a:r>
            <a:r>
              <a:rPr lang="en-GB" sz="3200" b="1" u="sng" dirty="0">
                <a:solidFill>
                  <a:srgbClr val="01014B"/>
                </a:solidFill>
              </a:rPr>
              <a:t> </a:t>
            </a:r>
            <a:r>
              <a:rPr lang="en-GB" sz="3200" b="1" u="sng" dirty="0" err="1">
                <a:solidFill>
                  <a:srgbClr val="01014B"/>
                </a:solidFill>
              </a:rPr>
              <a:t>en</a:t>
            </a:r>
            <a:r>
              <a:rPr lang="en-GB" sz="3200" b="1" u="sng" dirty="0">
                <a:solidFill>
                  <a:srgbClr val="01014B"/>
                </a:solidFill>
              </a:rPr>
              <a:t> </a:t>
            </a:r>
            <a:r>
              <a:rPr lang="en-GB" sz="3200" b="1" u="sng" dirty="0" err="1">
                <a:solidFill>
                  <a:srgbClr val="01014B"/>
                </a:solidFill>
              </a:rPr>
              <a:t>el</a:t>
            </a:r>
            <a:r>
              <a:rPr lang="en-GB" sz="3200" b="1" u="sng" dirty="0">
                <a:solidFill>
                  <a:srgbClr val="01014B"/>
                </a:solidFill>
              </a:rPr>
              <a:t> </a:t>
            </a:r>
            <a:r>
              <a:rPr lang="en-GB" sz="3200" b="1" u="sng" dirty="0" err="1">
                <a:solidFill>
                  <a:srgbClr val="01014B"/>
                </a:solidFill>
              </a:rPr>
              <a:t>Reino</a:t>
            </a:r>
            <a:r>
              <a:rPr lang="en-GB" sz="3200" b="1" u="sng" dirty="0">
                <a:solidFill>
                  <a:srgbClr val="01014B"/>
                </a:solidFill>
              </a:rPr>
              <a:t> </a:t>
            </a:r>
            <a:r>
              <a:rPr lang="en-GB" sz="3200" b="1" u="sng" dirty="0" err="1">
                <a:solidFill>
                  <a:srgbClr val="01014B"/>
                </a:solidFill>
              </a:rPr>
              <a:t>Unido</a:t>
            </a:r>
            <a:endParaRPr lang="en-GB" sz="3200" b="1" dirty="0">
              <a:solidFill>
                <a:srgbClr val="01014B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D7646B-694C-43B2-B6E0-C82EA3518A48}"/>
              </a:ext>
            </a:extLst>
          </p:cNvPr>
          <p:cNvSpPr txBox="1"/>
          <p:nvPr/>
        </p:nvSpPr>
        <p:spPr>
          <a:xfrm>
            <a:off x="2546496" y="1951672"/>
            <a:ext cx="4794830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GB" sz="2800" b="1" dirty="0"/>
              <a:t>COVID</a:t>
            </a:r>
          </a:p>
          <a:p>
            <a:pPr marL="457200" indent="-457200">
              <a:buFontTx/>
              <a:buChar char="-"/>
            </a:pPr>
            <a:endParaRPr lang="en-GB" sz="2800" b="1" dirty="0"/>
          </a:p>
          <a:p>
            <a:pPr marL="457200" indent="-457200">
              <a:buFontTx/>
              <a:buChar char="-"/>
            </a:pPr>
            <a:endParaRPr lang="en-GB" sz="2800" b="1" dirty="0"/>
          </a:p>
          <a:p>
            <a:pPr marL="457200" indent="-457200">
              <a:buFontTx/>
              <a:buChar char="-"/>
            </a:pPr>
            <a:r>
              <a:rPr lang="en-GB" sz="2800" b="1" dirty="0"/>
              <a:t>BREXIT </a:t>
            </a:r>
          </a:p>
          <a:p>
            <a:endParaRPr lang="en-GB" sz="2800" b="1" dirty="0"/>
          </a:p>
          <a:p>
            <a:pPr marL="457200" indent="-457200">
              <a:buFontTx/>
              <a:buChar char="-"/>
            </a:pPr>
            <a:endParaRPr lang="en-GB" sz="2800" b="1" dirty="0"/>
          </a:p>
          <a:p>
            <a:pPr marL="457200" indent="-457200">
              <a:buFontTx/>
              <a:buChar char="-"/>
            </a:pPr>
            <a:r>
              <a:rPr lang="en-GB" sz="2800" b="1" dirty="0"/>
              <a:t>CLIMA BRITANICA</a:t>
            </a:r>
          </a:p>
          <a:p>
            <a:endParaRPr lang="en-GB" sz="2800" b="1" dirty="0"/>
          </a:p>
          <a:p>
            <a:endParaRPr lang="en-GB" dirty="0"/>
          </a:p>
        </p:txBody>
      </p:sp>
      <p:pic>
        <p:nvPicPr>
          <p:cNvPr id="5124" name="Picture 4" descr="Climate change: now is the moment to rebuild better | EU Science Hub">
            <a:extLst>
              <a:ext uri="{FF2B5EF4-FFF2-40B4-BE49-F238E27FC236}">
                <a16:creationId xmlns:a16="http://schemas.microsoft.com/office/drawing/2014/main" id="{117FDE0E-15DE-4F97-9FC2-6EC56999C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333" y="4706406"/>
            <a:ext cx="2366518" cy="157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Brexit | Wociberica Blog">
            <a:extLst>
              <a:ext uri="{FF2B5EF4-FFF2-40B4-BE49-F238E27FC236}">
                <a16:creationId xmlns:a16="http://schemas.microsoft.com/office/drawing/2014/main" id="{EFA2EC12-FEC2-4B39-8868-C1289CAD9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739" y="3090102"/>
            <a:ext cx="2386111" cy="138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ovid-19 última hora: Tercera dosis de Pfizer y curso escolar">
            <a:extLst>
              <a:ext uri="{FF2B5EF4-FFF2-40B4-BE49-F238E27FC236}">
                <a16:creationId xmlns:a16="http://schemas.microsoft.com/office/drawing/2014/main" id="{0ADB61CD-13B5-487A-B779-BD5D71769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107" y="1530746"/>
            <a:ext cx="2342483" cy="138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108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693813" y="188640"/>
            <a:ext cx="8784976" cy="6408712"/>
          </a:xfrm>
          <a:prstGeom prst="roundRect">
            <a:avLst/>
          </a:prstGeom>
          <a:solidFill>
            <a:schemeClr val="bg1"/>
          </a:solidFill>
          <a:ln>
            <a:solidFill>
              <a:srgbClr val="0202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/>
              <a:t>COVID</a:t>
            </a:r>
            <a:br>
              <a:rPr lang="en-GB"/>
            </a:br>
            <a:endParaRPr lang="en-GB"/>
          </a:p>
          <a:p>
            <a:endParaRPr lang="en-GB"/>
          </a:p>
          <a:p>
            <a:r>
              <a:rPr lang="en-GB"/>
              <a:t>WEATHER</a:t>
            </a:r>
            <a:br>
              <a:rPr lang="en-GB"/>
            </a:br>
            <a:r>
              <a:rPr lang="en-GB"/>
              <a:t>PACKAGING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  <a:p>
            <a:endParaRPr lang="en-GB" sz="1000" dirty="0"/>
          </a:p>
          <a:p>
            <a:endParaRPr lang="en-GB" dirty="0"/>
          </a:p>
        </p:txBody>
      </p:sp>
      <p:pic>
        <p:nvPicPr>
          <p:cNvPr id="1026" name="Picture 2" descr="C:\Users\edward\Desktop\Rodanto Logo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0" y="416720"/>
            <a:ext cx="1763688" cy="70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" name="Picture 1" descr="Un gráfico que muestra las búsquedas de Google para entregas de alimentos.">
            <a:extLst>
              <a:ext uri="{FF2B5EF4-FFF2-40B4-BE49-F238E27FC236}">
                <a16:creationId xmlns:a16="http://schemas.microsoft.com/office/drawing/2014/main" id="{368B9A83-B37E-4373-8249-200A45B61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505" y="1707654"/>
            <a:ext cx="7256989" cy="408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389213D9-F7E6-4C6F-A942-912D975168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365" y="5793338"/>
            <a:ext cx="2828925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700" b="0" i="1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inherit"/>
                <a:cs typeface="Times New Roman" panose="02020603050405020304" pitchFamily="18" charset="0"/>
              </a:rPr>
              <a:t>(</a:t>
            </a:r>
            <a:r>
              <a:rPr kumimoji="0" lang="en-US" altLang="en-US" sz="700" b="0" i="1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inherit"/>
                <a:cs typeface="Times New Roman" panose="02020603050405020304" pitchFamily="18" charset="0"/>
              </a:rPr>
              <a:t>Crédito</a:t>
            </a:r>
            <a:r>
              <a:rPr kumimoji="0" lang="en-US" altLang="en-US" sz="700" b="0" i="1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inherit"/>
                <a:cs typeface="Times New Roman" panose="02020603050405020304" pitchFamily="18" charset="0"/>
              </a:rPr>
              <a:t>: Krystina </a:t>
            </a:r>
            <a:r>
              <a:rPr kumimoji="0" lang="en-US" altLang="en-US" sz="700" b="0" i="1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inherit"/>
                <a:cs typeface="Times New Roman" panose="02020603050405020304" pitchFamily="18" charset="0"/>
              </a:rPr>
              <a:t>Shveda</a:t>
            </a:r>
            <a:r>
              <a:rPr kumimoji="0" lang="en-US" altLang="en-US" sz="700" b="0" i="1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inherit"/>
                <a:cs typeface="Times New Roman" panose="02020603050405020304" pitchFamily="18" charset="0"/>
              </a:rPr>
              <a:t> / </a:t>
            </a:r>
            <a:r>
              <a:rPr kumimoji="0" lang="en-US" altLang="en-US" sz="700" b="0" i="1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inherit"/>
                <a:cs typeface="Times New Roman" panose="02020603050405020304" pitchFamily="18" charset="0"/>
              </a:rPr>
              <a:t>Datawrapper</a:t>
            </a:r>
            <a:r>
              <a:rPr kumimoji="0" lang="en-US" altLang="en-US" sz="700" b="0" i="1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inherit"/>
                <a:cs typeface="Times New Roman" panose="02020603050405020304" pitchFamily="18" charset="0"/>
              </a:rPr>
              <a:t> Fuente: </a:t>
            </a:r>
            <a:r>
              <a:rPr kumimoji="0" lang="en-US" altLang="en-US" sz="700" b="0" i="1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inherit"/>
                <a:cs typeface="Times New Roman" panose="02020603050405020304" pitchFamily="18" charset="0"/>
              </a:rPr>
              <a:t>Tendencias</a:t>
            </a:r>
            <a:r>
              <a:rPr kumimoji="0" lang="en-US" altLang="en-US" sz="700" b="0" i="1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inherit"/>
                <a:cs typeface="Times New Roman" panose="02020603050405020304" pitchFamily="18" charset="0"/>
              </a:rPr>
              <a:t> de Google)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713BA4-9194-4D87-BC9F-A0F88926113D}"/>
              </a:ext>
            </a:extLst>
          </p:cNvPr>
          <p:cNvSpPr/>
          <p:nvPr/>
        </p:nvSpPr>
        <p:spPr>
          <a:xfrm>
            <a:off x="2083526" y="548681"/>
            <a:ext cx="59370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u="sng" dirty="0">
                <a:solidFill>
                  <a:srgbClr val="01014B"/>
                </a:solidFill>
              </a:rPr>
              <a:t>COVID</a:t>
            </a:r>
            <a:endParaRPr lang="en-GB" sz="3200" b="1" dirty="0">
              <a:solidFill>
                <a:srgbClr val="0101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698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693812" y="188638"/>
            <a:ext cx="8784976" cy="6408712"/>
          </a:xfrm>
          <a:prstGeom prst="roundRect">
            <a:avLst/>
          </a:prstGeom>
          <a:solidFill>
            <a:schemeClr val="bg1"/>
          </a:solidFill>
          <a:ln>
            <a:solidFill>
              <a:srgbClr val="0202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b="0" i="0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  <a:p>
            <a:endParaRPr lang="en-GB" dirty="0">
              <a:solidFill>
                <a:srgbClr val="202124"/>
              </a:solidFill>
              <a:latin typeface="arial" panose="020B0604020202020204" pitchFamily="34" charset="0"/>
            </a:endParaRPr>
          </a:p>
          <a:p>
            <a:endParaRPr lang="en-GB" b="0" i="0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  <a:p>
            <a:endParaRPr lang="en-GB" dirty="0">
              <a:solidFill>
                <a:srgbClr val="202124"/>
              </a:solidFill>
              <a:latin typeface="arial" panose="020B0604020202020204" pitchFamily="34" charset="0"/>
            </a:endParaRPr>
          </a:p>
          <a:p>
            <a:endParaRPr lang="en-GB" b="0" i="0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  <a:p>
            <a:endParaRPr lang="en-GB" dirty="0">
              <a:solidFill>
                <a:srgbClr val="202124"/>
              </a:solidFill>
              <a:latin typeface="arial" panose="020B0604020202020204" pitchFamily="34" charset="0"/>
            </a:endParaRPr>
          </a:p>
          <a:p>
            <a:endParaRPr lang="en-GB" b="0" i="0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  <a:p>
            <a:endParaRPr lang="en-GB" dirty="0">
              <a:solidFill>
                <a:srgbClr val="202124"/>
              </a:solidFill>
              <a:latin typeface="arial" panose="020B0604020202020204" pitchFamily="34" charset="0"/>
            </a:endParaRPr>
          </a:p>
          <a:p>
            <a:endParaRPr lang="en-GB" dirty="0">
              <a:solidFill>
                <a:srgbClr val="020294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7169" y="3187180"/>
            <a:ext cx="6070083" cy="1655762"/>
          </a:xfrm>
        </p:spPr>
        <p:txBody>
          <a:bodyPr>
            <a:normAutofit fontScale="85000" lnSpcReduction="20000"/>
          </a:bodyPr>
          <a:lstStyle/>
          <a:p>
            <a:endParaRPr lang="en-GB" sz="2000" b="0" i="0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  <a:p>
            <a:r>
              <a:rPr lang="en-GB" sz="2000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Valor</a:t>
            </a:r>
            <a:r>
              <a:rPr lang="en-GB" sz="20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de £11.8bn </a:t>
            </a:r>
            <a:r>
              <a:rPr lang="en-GB" sz="2000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en</a:t>
            </a:r>
            <a:r>
              <a:rPr lang="en-GB" sz="20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2019, </a:t>
            </a:r>
            <a:r>
              <a:rPr lang="en-GB" sz="2000" dirty="0">
                <a:solidFill>
                  <a:srgbClr val="202124"/>
                </a:solidFill>
                <a:latin typeface="arial" panose="020B0604020202020204" pitchFamily="34" charset="0"/>
              </a:rPr>
              <a:t>hasta un </a:t>
            </a:r>
            <a:r>
              <a:rPr lang="en-GB" sz="2000" dirty="0" err="1">
                <a:solidFill>
                  <a:srgbClr val="202124"/>
                </a:solidFill>
                <a:latin typeface="arial" panose="020B0604020202020204" pitchFamily="34" charset="0"/>
              </a:rPr>
              <a:t>valor</a:t>
            </a:r>
            <a:r>
              <a:rPr lang="en-GB" sz="2000" dirty="0">
                <a:solidFill>
                  <a:srgbClr val="202124"/>
                </a:solidFill>
                <a:latin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202124"/>
                </a:solidFill>
                <a:latin typeface="arial" panose="020B0604020202020204" pitchFamily="34" charset="0"/>
              </a:rPr>
              <a:t>anticipado</a:t>
            </a:r>
            <a:r>
              <a:rPr lang="en-GB" sz="2000" dirty="0">
                <a:solidFill>
                  <a:srgbClr val="202124"/>
                </a:solidFill>
                <a:latin typeface="arial" panose="020B0604020202020204" pitchFamily="34" charset="0"/>
              </a:rPr>
              <a:t> </a:t>
            </a:r>
          </a:p>
          <a:p>
            <a:r>
              <a:rPr lang="en-GB" sz="2000" dirty="0">
                <a:solidFill>
                  <a:srgbClr val="202124"/>
                </a:solidFill>
                <a:latin typeface="arial" panose="020B0604020202020204" pitchFamily="34" charset="0"/>
              </a:rPr>
              <a:t>de </a:t>
            </a:r>
            <a:r>
              <a:rPr lang="en-GB" sz="20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£18.1bn in 2021</a:t>
            </a:r>
            <a:endParaRPr lang="en-GB" sz="2000" b="1" i="0" dirty="0">
              <a:solidFill>
                <a:srgbClr val="020294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GB" dirty="0"/>
              <a:t>                                        	</a:t>
            </a:r>
          </a:p>
          <a:p>
            <a:pPr algn="l"/>
            <a:r>
              <a:rPr lang="en-GB" dirty="0"/>
              <a:t>		</a:t>
            </a:r>
            <a:r>
              <a:rPr lang="en-GB" b="1" dirty="0" err="1"/>
              <a:t>Incremento</a:t>
            </a:r>
            <a:r>
              <a:rPr lang="en-GB" b="1" dirty="0"/>
              <a:t> de 53%</a:t>
            </a:r>
          </a:p>
        </p:txBody>
      </p:sp>
      <p:pic>
        <p:nvPicPr>
          <p:cNvPr id="1026" name="Picture 2" descr="C:\Users\edward\Desktop\Rodanto Logo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0" y="416720"/>
            <a:ext cx="1763688" cy="70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23592" y="548681"/>
            <a:ext cx="43840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u="sng" dirty="0">
                <a:solidFill>
                  <a:srgbClr val="01014B"/>
                </a:solidFill>
              </a:rPr>
              <a:t>‘ONLINE’  </a:t>
            </a:r>
            <a:endParaRPr lang="en-GB" sz="3200" b="1" dirty="0">
              <a:solidFill>
                <a:srgbClr val="01014B"/>
              </a:solidFill>
            </a:endParaRPr>
          </a:p>
        </p:txBody>
      </p:sp>
      <p:pic>
        <p:nvPicPr>
          <p:cNvPr id="2050" name="Picture 2" descr="Ocado signs deal with European retailer | RetailDetail">
            <a:extLst>
              <a:ext uri="{FF2B5EF4-FFF2-40B4-BE49-F238E27FC236}">
                <a16:creationId xmlns:a16="http://schemas.microsoft.com/office/drawing/2014/main" id="{1119C1D5-06B2-43E4-AA7F-8057F5ACC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1225">
            <a:off x="2512386" y="1478814"/>
            <a:ext cx="2140852" cy="1063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D0C0961F-932E-4141-AF59-C3F4599C9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3844">
            <a:off x="4767406" y="1328713"/>
            <a:ext cx="2763166" cy="104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45A329-478E-4947-92D2-059620D652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1947" y="1478388"/>
            <a:ext cx="2998254" cy="3901223"/>
          </a:xfrm>
          <a:prstGeom prst="rect">
            <a:avLst/>
          </a:prstGeom>
        </p:spPr>
      </p:pic>
      <p:pic>
        <p:nvPicPr>
          <p:cNvPr id="2054" name="Picture 6" descr="FarmDrop - Atomico: European Venture Capital Firm Partnering With Companies  at Series A and Beyond">
            <a:extLst>
              <a:ext uri="{FF2B5EF4-FFF2-40B4-BE49-F238E27FC236}">
                <a16:creationId xmlns:a16="http://schemas.microsoft.com/office/drawing/2014/main" id="{98675346-7112-4210-977B-7E0618609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9711">
            <a:off x="2255914" y="4949711"/>
            <a:ext cx="1678792" cy="110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elloFresh (Hello Fresh) – Logos Download">
            <a:extLst>
              <a:ext uri="{FF2B5EF4-FFF2-40B4-BE49-F238E27FC236}">
                <a16:creationId xmlns:a16="http://schemas.microsoft.com/office/drawing/2014/main" id="{599FAC47-625F-4F2B-8E7D-2BB5950ED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757" y="4923877"/>
            <a:ext cx="1673400" cy="151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iverford - Publicaciones | Facebook">
            <a:extLst>
              <a:ext uri="{FF2B5EF4-FFF2-40B4-BE49-F238E27FC236}">
                <a16:creationId xmlns:a16="http://schemas.microsoft.com/office/drawing/2014/main" id="{B8E56AAD-A981-4BC4-94B0-275C1E363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5311">
            <a:off x="6163601" y="5255690"/>
            <a:ext cx="955130" cy="95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London Startup OddBox Plans to Rescue Tons of Produce from Waste">
            <a:extLst>
              <a:ext uri="{FF2B5EF4-FFF2-40B4-BE49-F238E27FC236}">
                <a16:creationId xmlns:a16="http://schemas.microsoft.com/office/drawing/2014/main" id="{E1BA9E64-86BC-4D9B-9841-E7158E5B1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7634">
            <a:off x="7769901" y="5622366"/>
            <a:ext cx="1332497" cy="505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054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693813" y="188640"/>
            <a:ext cx="8784976" cy="6408712"/>
          </a:xfrm>
          <a:prstGeom prst="roundRect">
            <a:avLst/>
          </a:prstGeom>
          <a:solidFill>
            <a:schemeClr val="bg1"/>
          </a:solidFill>
          <a:ln>
            <a:solidFill>
              <a:srgbClr val="0202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>
              <a:solidFill>
                <a:srgbClr val="020294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  <a:p>
            <a:endParaRPr lang="en-GB" sz="1000" dirty="0"/>
          </a:p>
          <a:p>
            <a:endParaRPr lang="en-GB" dirty="0"/>
          </a:p>
        </p:txBody>
      </p:sp>
      <p:pic>
        <p:nvPicPr>
          <p:cNvPr id="1026" name="Picture 2" descr="C:\Users\edward\Desktop\Rodanto Logo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0" y="416720"/>
            <a:ext cx="1763688" cy="70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23592" y="548681"/>
            <a:ext cx="51101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u="sng" dirty="0">
                <a:solidFill>
                  <a:srgbClr val="01014B"/>
                </a:solidFill>
              </a:rPr>
              <a:t>CAJAS DE FRUTA Y VERDURA</a:t>
            </a:r>
            <a:endParaRPr lang="en-GB" sz="3200" b="1" dirty="0">
              <a:solidFill>
                <a:srgbClr val="01014B"/>
              </a:solidFill>
            </a:endParaRPr>
          </a:p>
        </p:txBody>
      </p:sp>
      <p:pic>
        <p:nvPicPr>
          <p:cNvPr id="9" name="Picture 8" descr="Riverford Organics | Change The Rules">
            <a:extLst>
              <a:ext uri="{FF2B5EF4-FFF2-40B4-BE49-F238E27FC236}">
                <a16:creationId xmlns:a16="http://schemas.microsoft.com/office/drawing/2014/main" id="{5DCF6EEF-F5D1-4031-A2CF-AD5077BE3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240" y="1317430"/>
            <a:ext cx="4022038" cy="211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elloFresh - Home | Facebook">
            <a:extLst>
              <a:ext uri="{FF2B5EF4-FFF2-40B4-BE49-F238E27FC236}">
                <a16:creationId xmlns:a16="http://schemas.microsoft.com/office/drawing/2014/main" id="{CD719F6E-D5AA-4057-8D59-F92EECF93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239" y="3679500"/>
            <a:ext cx="4058439" cy="227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emand for 'imperfect' produce prompts Oddbox to seek additional suppliers  for national expansion - FreshFruitPortal.com">
            <a:extLst>
              <a:ext uri="{FF2B5EF4-FFF2-40B4-BE49-F238E27FC236}">
                <a16:creationId xmlns:a16="http://schemas.microsoft.com/office/drawing/2014/main" id="{59F65F07-6B7F-403B-8923-3259B6B4D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018" y="2375025"/>
            <a:ext cx="3324443" cy="266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170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693813" y="188640"/>
            <a:ext cx="8784976" cy="6408712"/>
          </a:xfrm>
          <a:prstGeom prst="roundRect">
            <a:avLst/>
          </a:prstGeom>
          <a:solidFill>
            <a:schemeClr val="bg1"/>
          </a:solidFill>
          <a:ln>
            <a:solidFill>
              <a:srgbClr val="0202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>
              <a:solidFill>
                <a:srgbClr val="020294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  <a:p>
            <a:endParaRPr lang="en-GB" sz="1000" dirty="0"/>
          </a:p>
          <a:p>
            <a:endParaRPr lang="en-GB" dirty="0"/>
          </a:p>
        </p:txBody>
      </p:sp>
      <p:pic>
        <p:nvPicPr>
          <p:cNvPr id="1026" name="Picture 2" descr="C:\Users\edward\Desktop\Rodanto Logo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0" y="416720"/>
            <a:ext cx="1763688" cy="70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23592" y="548681"/>
            <a:ext cx="43840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u="sng" dirty="0">
                <a:solidFill>
                  <a:srgbClr val="01014B"/>
                </a:solidFill>
              </a:rPr>
              <a:t>BREXIT</a:t>
            </a:r>
            <a:endParaRPr lang="en-GB" sz="3200" b="1" dirty="0">
              <a:solidFill>
                <a:srgbClr val="01014B"/>
              </a:solidFill>
            </a:endParaRPr>
          </a:p>
        </p:txBody>
      </p:sp>
      <p:pic>
        <p:nvPicPr>
          <p:cNvPr id="5" name="WhatsApp Video 2021-09-13 at 16.39.13">
            <a:hlinkClick r:id="" action="ppaction://media"/>
            <a:extLst>
              <a:ext uri="{FF2B5EF4-FFF2-40B4-BE49-F238E27FC236}">
                <a16:creationId xmlns:a16="http://schemas.microsoft.com/office/drawing/2014/main" id="{54A91A8C-914A-4B7B-8B33-DD20290959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47367" y="1350278"/>
            <a:ext cx="7643698" cy="432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96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693813" y="188640"/>
            <a:ext cx="8784976" cy="6408712"/>
          </a:xfrm>
          <a:prstGeom prst="roundRect">
            <a:avLst/>
          </a:prstGeom>
          <a:solidFill>
            <a:schemeClr val="bg1"/>
          </a:solidFill>
          <a:ln>
            <a:solidFill>
              <a:srgbClr val="0202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>
              <a:solidFill>
                <a:srgbClr val="020294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  <a:p>
            <a:endParaRPr lang="en-GB" sz="1000" dirty="0"/>
          </a:p>
          <a:p>
            <a:endParaRPr lang="en-GB" dirty="0"/>
          </a:p>
        </p:txBody>
      </p:sp>
      <p:pic>
        <p:nvPicPr>
          <p:cNvPr id="1026" name="Picture 2" descr="C:\Users\edward\Desktop\Rodanto Logo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0" y="416720"/>
            <a:ext cx="1763688" cy="70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23592" y="548681"/>
            <a:ext cx="43840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u="sng" dirty="0">
                <a:solidFill>
                  <a:srgbClr val="01014B"/>
                </a:solidFill>
              </a:rPr>
              <a:t>BREXIT</a:t>
            </a:r>
            <a:endParaRPr lang="en-GB" sz="3200" b="1" dirty="0">
              <a:solidFill>
                <a:srgbClr val="01014B"/>
              </a:solidFill>
            </a:endParaRPr>
          </a:p>
        </p:txBody>
      </p:sp>
      <p:pic>
        <p:nvPicPr>
          <p:cNvPr id="3074" name="Picture 2" descr="Flag of the United Kingdom - Wikipedia">
            <a:extLst>
              <a:ext uri="{FF2B5EF4-FFF2-40B4-BE49-F238E27FC236}">
                <a16:creationId xmlns:a16="http://schemas.microsoft.com/office/drawing/2014/main" id="{B24ADE83-BC7E-435A-BFCE-B09432B93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8331">
            <a:off x="8114217" y="1284201"/>
            <a:ext cx="1676067" cy="105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uropean Union - Wikipedia">
            <a:extLst>
              <a:ext uri="{FF2B5EF4-FFF2-40B4-BE49-F238E27FC236}">
                <a16:creationId xmlns:a16="http://schemas.microsoft.com/office/drawing/2014/main" id="{4EE27B97-A67A-40E5-A4BF-603A607E4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552" y="1725586"/>
            <a:ext cx="1619375" cy="107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3C4AE1-4DA1-4589-9B2F-DA09EAAAA0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18184">
            <a:off x="1970330" y="1918975"/>
            <a:ext cx="3638817" cy="27863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DC3ACC-F06A-4A37-B2C7-7B235AC6A7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145139">
            <a:off x="5910770" y="2873894"/>
            <a:ext cx="3185035" cy="32612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4689DE6-978B-4A27-B6F1-D0CC026604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0657" y="5278642"/>
            <a:ext cx="3255264" cy="82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5451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9041F0121FD34987274AFADE84CB5A" ma:contentTypeVersion="13" ma:contentTypeDescription="Create a new document." ma:contentTypeScope="" ma:versionID="3fe42f743ce12df60ab48d08e71d4205">
  <xsd:schema xmlns:xsd="http://www.w3.org/2001/XMLSchema" xmlns:xs="http://www.w3.org/2001/XMLSchema" xmlns:p="http://schemas.microsoft.com/office/2006/metadata/properties" xmlns:ns3="61f25f2c-8b75-4ab4-a48e-59fa47bd458f" xmlns:ns4="bd7433d1-8b6b-4c3d-9ed3-47e10a878bc5" targetNamespace="http://schemas.microsoft.com/office/2006/metadata/properties" ma:root="true" ma:fieldsID="874dd15d21375237666ab78d2f9e2b0e" ns3:_="" ns4:_="">
    <xsd:import namespace="61f25f2c-8b75-4ab4-a48e-59fa47bd458f"/>
    <xsd:import namespace="bd7433d1-8b6b-4c3d-9ed3-47e10a878bc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f25f2c-8b75-4ab4-a48e-59fa47bd45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7433d1-8b6b-4c3d-9ed3-47e10a878bc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BC89711-CB67-46D9-9910-053BEBE6707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30D5E8F-4DFE-452A-BB9D-277B221701F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1f25f2c-8b75-4ab4-a48e-59fa47bd458f"/>
    <ds:schemaRef ds:uri="bd7433d1-8b6b-4c3d-9ed3-47e10a878bc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7A185FD-F3B6-4AE3-BACA-5FF9E4E31D36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61f25f2c-8b75-4ab4-a48e-59fa47bd458f"/>
    <ds:schemaRef ds:uri="http://schemas.openxmlformats.org/package/2006/metadata/core-properties"/>
    <ds:schemaRef ds:uri="bd7433d1-8b6b-4c3d-9ed3-47e10a878bc5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4225</TotalTime>
  <Words>99</Words>
  <Application>Microsoft Office PowerPoint</Application>
  <PresentationFormat>Widescreen</PresentationFormat>
  <Paragraphs>47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Arial</vt:lpstr>
      <vt:lpstr>Calibri</vt:lpstr>
      <vt:lpstr>Calibri Light</vt:lpstr>
      <vt:lpstr>inherit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Edward velasco</dc:creator>
  <cp:lastModifiedBy>Edward velasco</cp:lastModifiedBy>
  <cp:revision>22</cp:revision>
  <dcterms:created xsi:type="dcterms:W3CDTF">2021-09-09T12:29:52Z</dcterms:created>
  <dcterms:modified xsi:type="dcterms:W3CDTF">2021-09-13T16:33:01Z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0x0101001F9041F0121FD34987274AFADE84CB5A</vt:lpwstr>
  </property>
</Properties>
</file>